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0" r:id="rId2"/>
    <p:sldId id="261" r:id="rId3"/>
    <p:sldId id="262" r:id="rId4"/>
    <p:sldId id="263" r:id="rId5"/>
    <p:sldId id="287" r:id="rId6"/>
    <p:sldId id="288" r:id="rId7"/>
    <p:sldId id="264" r:id="rId8"/>
    <p:sldId id="265" r:id="rId9"/>
    <p:sldId id="266" r:id="rId10"/>
    <p:sldId id="267" r:id="rId11"/>
    <p:sldId id="289"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custDataLst>
    <p:tags r:id="rId34"/>
  </p:custDataLst>
  <p:defaultTextStyle>
    <a:defPPr>
      <a:defRPr lang="en-GB"/>
    </a:defPPr>
    <a:lvl1pPr algn="l" rtl="0" fontAlgn="base">
      <a:spcBef>
        <a:spcPct val="0"/>
      </a:spcBef>
      <a:spcAft>
        <a:spcPct val="0"/>
      </a:spcAft>
      <a:defRPr sz="1900" kern="1200">
        <a:solidFill>
          <a:schemeClr val="tx1"/>
        </a:solidFill>
        <a:latin typeface="Verdana" pitchFamily="34" charset="0"/>
        <a:ea typeface="+mn-ea"/>
        <a:cs typeface="+mn-cs"/>
      </a:defRPr>
    </a:lvl1pPr>
    <a:lvl2pPr marL="457200" algn="l" rtl="0" fontAlgn="base">
      <a:spcBef>
        <a:spcPct val="0"/>
      </a:spcBef>
      <a:spcAft>
        <a:spcPct val="0"/>
      </a:spcAft>
      <a:defRPr sz="1900" kern="1200">
        <a:solidFill>
          <a:schemeClr val="tx1"/>
        </a:solidFill>
        <a:latin typeface="Verdana" pitchFamily="34" charset="0"/>
        <a:ea typeface="+mn-ea"/>
        <a:cs typeface="+mn-cs"/>
      </a:defRPr>
    </a:lvl2pPr>
    <a:lvl3pPr marL="914400" algn="l" rtl="0" fontAlgn="base">
      <a:spcBef>
        <a:spcPct val="0"/>
      </a:spcBef>
      <a:spcAft>
        <a:spcPct val="0"/>
      </a:spcAft>
      <a:defRPr sz="1900" kern="1200">
        <a:solidFill>
          <a:schemeClr val="tx1"/>
        </a:solidFill>
        <a:latin typeface="Verdana" pitchFamily="34" charset="0"/>
        <a:ea typeface="+mn-ea"/>
        <a:cs typeface="+mn-cs"/>
      </a:defRPr>
    </a:lvl3pPr>
    <a:lvl4pPr marL="1371600" algn="l" rtl="0" fontAlgn="base">
      <a:spcBef>
        <a:spcPct val="0"/>
      </a:spcBef>
      <a:spcAft>
        <a:spcPct val="0"/>
      </a:spcAft>
      <a:defRPr sz="1900" kern="1200">
        <a:solidFill>
          <a:schemeClr val="tx1"/>
        </a:solidFill>
        <a:latin typeface="Verdana" pitchFamily="34" charset="0"/>
        <a:ea typeface="+mn-ea"/>
        <a:cs typeface="+mn-cs"/>
      </a:defRPr>
    </a:lvl4pPr>
    <a:lvl5pPr marL="1828800" algn="l" rtl="0" fontAlgn="base">
      <a:spcBef>
        <a:spcPct val="0"/>
      </a:spcBef>
      <a:spcAft>
        <a:spcPct val="0"/>
      </a:spcAft>
      <a:defRPr sz="1900" kern="1200">
        <a:solidFill>
          <a:schemeClr val="tx1"/>
        </a:solidFill>
        <a:latin typeface="Verdana" pitchFamily="34" charset="0"/>
        <a:ea typeface="+mn-ea"/>
        <a:cs typeface="+mn-cs"/>
      </a:defRPr>
    </a:lvl5pPr>
    <a:lvl6pPr marL="2286000" algn="l" defTabSz="914400" rtl="0" eaLnBrk="1" latinLnBrk="0" hangingPunct="1">
      <a:defRPr sz="1900" kern="1200">
        <a:solidFill>
          <a:schemeClr val="tx1"/>
        </a:solidFill>
        <a:latin typeface="Verdana" pitchFamily="34" charset="0"/>
        <a:ea typeface="+mn-ea"/>
        <a:cs typeface="+mn-cs"/>
      </a:defRPr>
    </a:lvl6pPr>
    <a:lvl7pPr marL="2743200" algn="l" defTabSz="914400" rtl="0" eaLnBrk="1" latinLnBrk="0" hangingPunct="1">
      <a:defRPr sz="1900" kern="1200">
        <a:solidFill>
          <a:schemeClr val="tx1"/>
        </a:solidFill>
        <a:latin typeface="Verdana" pitchFamily="34" charset="0"/>
        <a:ea typeface="+mn-ea"/>
        <a:cs typeface="+mn-cs"/>
      </a:defRPr>
    </a:lvl7pPr>
    <a:lvl8pPr marL="3200400" algn="l" defTabSz="914400" rtl="0" eaLnBrk="1" latinLnBrk="0" hangingPunct="1">
      <a:defRPr sz="1900" kern="1200">
        <a:solidFill>
          <a:schemeClr val="tx1"/>
        </a:solidFill>
        <a:latin typeface="Verdana" pitchFamily="34" charset="0"/>
        <a:ea typeface="+mn-ea"/>
        <a:cs typeface="+mn-cs"/>
      </a:defRPr>
    </a:lvl8pPr>
    <a:lvl9pPr marL="3657600" algn="l" defTabSz="914400" rtl="0" eaLnBrk="1" latinLnBrk="0" hangingPunct="1">
      <a:defRPr sz="19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3" autoAdjust="0"/>
  </p:normalViewPr>
  <p:slideViewPr>
    <p:cSldViewPr>
      <p:cViewPr varScale="1">
        <p:scale>
          <a:sx n="123" d="100"/>
          <a:sy n="123" d="100"/>
        </p:scale>
        <p:origin x="-54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8" d="100"/>
          <a:sy n="98" d="100"/>
        </p:scale>
        <p:origin x="-35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184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184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F0A013E-5678-47EF-ABEC-6FD9AEB6D980}" type="slidenum">
              <a:rPr lang="en-GB" smtClean="0"/>
              <a:pPr>
                <a:defRPr/>
              </a:pPr>
              <a:t>‹#›</a:t>
            </a:fld>
            <a:endParaRPr lang="en-GB" dirty="0"/>
          </a:p>
        </p:txBody>
      </p:sp>
    </p:spTree>
    <p:extLst>
      <p:ext uri="{BB962C8B-B14F-4D97-AF65-F5344CB8AC3E}">
        <p14:creationId xmlns:p14="http://schemas.microsoft.com/office/powerpoint/2010/main" val="1064307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AA1D796-A9B5-41C3-AF06-4AB82E7BF699}" type="slidenum">
              <a:rPr lang="en-GB" smtClean="0"/>
              <a:pPr>
                <a:defRPr/>
              </a:pPr>
              <a:t>‹#›</a:t>
            </a:fld>
            <a:endParaRPr lang="en-GB" dirty="0"/>
          </a:p>
        </p:txBody>
      </p:sp>
    </p:spTree>
    <p:extLst>
      <p:ext uri="{BB962C8B-B14F-4D97-AF65-F5344CB8AC3E}">
        <p14:creationId xmlns:p14="http://schemas.microsoft.com/office/powerpoint/2010/main" val="1344717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A1D796-A9B5-41C3-AF06-4AB82E7BF699}" type="slidenum">
              <a:rPr lang="en-GB" smtClean="0"/>
              <a:pPr>
                <a:defRPr/>
              </a:pPr>
              <a:t>1</a:t>
            </a:fld>
            <a:endParaRPr lang="en-GB" dirty="0"/>
          </a:p>
        </p:txBody>
      </p:sp>
    </p:spTree>
    <p:extLst>
      <p:ext uri="{BB962C8B-B14F-4D97-AF65-F5344CB8AC3E}">
        <p14:creationId xmlns:p14="http://schemas.microsoft.com/office/powerpoint/2010/main" val="204702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http://www.javabeat.net/eclipselink-jpa-annotations/</a:t>
            </a:r>
            <a:endParaRPr lang="en-GB" dirty="0"/>
          </a:p>
        </p:txBody>
      </p:sp>
      <p:sp>
        <p:nvSpPr>
          <p:cNvPr id="4" name="Slide Number Placeholder 3"/>
          <p:cNvSpPr>
            <a:spLocks noGrp="1"/>
          </p:cNvSpPr>
          <p:nvPr>
            <p:ph type="sldNum" sz="quarter" idx="10"/>
          </p:nvPr>
        </p:nvSpPr>
        <p:spPr/>
        <p:txBody>
          <a:bodyPr/>
          <a:lstStyle/>
          <a:p>
            <a:pPr>
              <a:defRPr/>
            </a:pPr>
            <a:fld id="{DAA1D796-A9B5-41C3-AF06-4AB82E7BF699}" type="slidenum">
              <a:rPr lang="en-GB" smtClean="0"/>
              <a:pPr>
                <a:defRPr/>
              </a:pPr>
              <a:t>11</a:t>
            </a:fld>
            <a:endParaRPr lang="en-GB" dirty="0"/>
          </a:p>
        </p:txBody>
      </p:sp>
    </p:spTree>
    <p:extLst>
      <p:ext uri="{BB962C8B-B14F-4D97-AF65-F5344CB8AC3E}">
        <p14:creationId xmlns:p14="http://schemas.microsoft.com/office/powerpoint/2010/main" val="358043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smtClean="0"/>
              <a:t>Explain</a:t>
            </a:r>
            <a:r>
              <a:rPr lang="de-CH" dirty="0" smtClean="0"/>
              <a:t> </a:t>
            </a:r>
            <a:r>
              <a:rPr lang="de-CH" dirty="0" err="1" smtClean="0"/>
              <a:t>strategy</a:t>
            </a:r>
            <a:r>
              <a:rPr lang="de-CH" dirty="0" smtClean="0"/>
              <a:t> </a:t>
            </a:r>
            <a:r>
              <a:rPr lang="de-CH" dirty="0" err="1" smtClean="0"/>
              <a:t>and</a:t>
            </a:r>
            <a:r>
              <a:rPr lang="de-CH" dirty="0" smtClean="0"/>
              <a:t> </a:t>
            </a:r>
            <a:r>
              <a:rPr lang="de-CH" dirty="0" err="1" smtClean="0"/>
              <a:t>where</a:t>
            </a:r>
            <a:r>
              <a:rPr lang="de-CH" dirty="0" smtClean="0"/>
              <a:t> </a:t>
            </a:r>
            <a:r>
              <a:rPr lang="de-CH" dirty="0" err="1" smtClean="0"/>
              <a:t>ot</a:t>
            </a:r>
            <a:r>
              <a:rPr lang="de-CH" dirty="0" smtClean="0"/>
              <a:t> </a:t>
            </a:r>
            <a:r>
              <a:rPr lang="de-CH" smtClean="0"/>
              <a:t>set</a:t>
            </a:r>
            <a:endParaRPr lang="de-CH" dirty="0"/>
          </a:p>
        </p:txBody>
      </p:sp>
      <p:sp>
        <p:nvSpPr>
          <p:cNvPr id="4" name="Slide Number Placeholder 3"/>
          <p:cNvSpPr>
            <a:spLocks noGrp="1"/>
          </p:cNvSpPr>
          <p:nvPr>
            <p:ph type="sldNum" sz="quarter" idx="10"/>
          </p:nvPr>
        </p:nvSpPr>
        <p:spPr/>
        <p:txBody>
          <a:bodyPr/>
          <a:lstStyle/>
          <a:p>
            <a:pPr>
              <a:defRPr/>
            </a:pPr>
            <a:fld id="{AC101CA7-69AF-40BF-9608-937E06E8D976}" type="slidenum">
              <a:rPr lang="de-CH" smtClean="0"/>
              <a:pPr>
                <a:defRPr/>
              </a:pPr>
              <a:t>12</a:t>
            </a:fld>
            <a:endParaRPr lang="de-CH" dirty="0"/>
          </a:p>
        </p:txBody>
      </p:sp>
    </p:spTree>
    <p:extLst>
      <p:ext uri="{BB962C8B-B14F-4D97-AF65-F5344CB8AC3E}">
        <p14:creationId xmlns:p14="http://schemas.microsoft.com/office/powerpoint/2010/main" val="3651943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 - </a:t>
            </a:r>
            <a:r>
              <a:rPr lang="de-CH" dirty="0" err="1" smtClean="0"/>
              <a:t>use</a:t>
            </a:r>
            <a:r>
              <a:rPr lang="de-CH" dirty="0" smtClean="0"/>
              <a:t> </a:t>
            </a:r>
            <a:r>
              <a:rPr lang="de-CH" dirty="0" err="1" smtClean="0"/>
              <a:t>local</a:t>
            </a:r>
            <a:r>
              <a:rPr lang="de-CH" dirty="0" smtClean="0"/>
              <a:t> </a:t>
            </a:r>
            <a:r>
              <a:rPr lang="de-CH" dirty="0" err="1" smtClean="0"/>
              <a:t>mysql</a:t>
            </a:r>
            <a:r>
              <a:rPr lang="de-CH" dirty="0" smtClean="0"/>
              <a:t> </a:t>
            </a:r>
            <a:r>
              <a:rPr lang="de-CH" dirty="0" err="1" smtClean="0"/>
              <a:t>first</a:t>
            </a:r>
            <a:endParaRPr lang="de-CH" dirty="0" smtClean="0"/>
          </a:p>
          <a:p>
            <a:r>
              <a:rPr lang="de-CH" dirty="0" smtClean="0"/>
              <a:t> - </a:t>
            </a:r>
            <a:r>
              <a:rPr lang="de-CH" dirty="0" err="1" smtClean="0"/>
              <a:t>deselect</a:t>
            </a:r>
            <a:r>
              <a:rPr lang="de-CH" baseline="0" dirty="0" smtClean="0"/>
              <a:t> all </a:t>
            </a:r>
            <a:r>
              <a:rPr lang="de-CH" baseline="0" dirty="0" err="1" smtClean="0"/>
              <a:t>options</a:t>
            </a:r>
            <a:r>
              <a:rPr lang="de-CH" baseline="0" dirty="0" smtClean="0"/>
              <a:t>, </a:t>
            </a:r>
            <a:r>
              <a:rPr lang="de-CH" baseline="0" dirty="0" err="1" smtClean="0"/>
              <a:t>except</a:t>
            </a:r>
            <a:r>
              <a:rPr lang="de-CH" baseline="0" dirty="0" smtClean="0"/>
              <a:t> </a:t>
            </a:r>
            <a:r>
              <a:rPr lang="de-CH" baseline="0" dirty="0" err="1" smtClean="0"/>
              <a:t>use</a:t>
            </a:r>
            <a:r>
              <a:rPr lang="de-CH" baseline="0" dirty="0" smtClean="0"/>
              <a:t> </a:t>
            </a:r>
            <a:r>
              <a:rPr lang="de-CH" baseline="0" dirty="0" err="1" smtClean="0"/>
              <a:t>col</a:t>
            </a:r>
            <a:r>
              <a:rPr lang="de-CH" baseline="0" dirty="0" smtClean="0"/>
              <a:t> </a:t>
            </a:r>
            <a:r>
              <a:rPr lang="de-CH" baseline="0" dirty="0" err="1" smtClean="0"/>
              <a:t>names</a:t>
            </a:r>
            <a:r>
              <a:rPr lang="de-CH" baseline="0" dirty="0" smtClean="0"/>
              <a:t> in </a:t>
            </a:r>
            <a:r>
              <a:rPr lang="de-CH" baseline="0" dirty="0" err="1" smtClean="0"/>
              <a:t>relashion</a:t>
            </a:r>
            <a:r>
              <a:rPr lang="de-CH" baseline="0" dirty="0" smtClean="0"/>
              <a:t> </a:t>
            </a:r>
            <a:r>
              <a:rPr lang="de-CH" baseline="0" dirty="0" err="1" smtClean="0"/>
              <a:t>ship</a:t>
            </a:r>
            <a:endParaRPr lang="de-CH" dirty="0"/>
          </a:p>
        </p:txBody>
      </p:sp>
      <p:sp>
        <p:nvSpPr>
          <p:cNvPr id="4" name="Slide Number Placeholder 3"/>
          <p:cNvSpPr>
            <a:spLocks noGrp="1"/>
          </p:cNvSpPr>
          <p:nvPr>
            <p:ph type="sldNum" sz="quarter" idx="10"/>
          </p:nvPr>
        </p:nvSpPr>
        <p:spPr/>
        <p:txBody>
          <a:bodyPr/>
          <a:lstStyle/>
          <a:p>
            <a:pPr>
              <a:defRPr/>
            </a:pPr>
            <a:fld id="{AC101CA7-69AF-40BF-9608-937E06E8D976}" type="slidenum">
              <a:rPr lang="de-CH" smtClean="0"/>
              <a:pPr>
                <a:defRPr/>
              </a:pPr>
              <a:t>13</a:t>
            </a:fld>
            <a:endParaRPr lang="de-CH" dirty="0"/>
          </a:p>
        </p:txBody>
      </p:sp>
    </p:spTree>
    <p:extLst>
      <p:ext uri="{BB962C8B-B14F-4D97-AF65-F5344CB8AC3E}">
        <p14:creationId xmlns:p14="http://schemas.microsoft.com/office/powerpoint/2010/main" val="373766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 - </a:t>
            </a:r>
            <a:r>
              <a:rPr lang="de-CH" dirty="0" err="1" smtClean="0"/>
              <a:t>show</a:t>
            </a:r>
            <a:r>
              <a:rPr lang="de-CH" dirty="0" smtClean="0"/>
              <a:t> </a:t>
            </a:r>
            <a:r>
              <a:rPr lang="de-CH" dirty="0" err="1" smtClean="0"/>
              <a:t>database</a:t>
            </a:r>
            <a:r>
              <a:rPr lang="de-CH" dirty="0" smtClean="0"/>
              <a:t> </a:t>
            </a:r>
            <a:r>
              <a:rPr lang="de-CH" dirty="0" err="1" smtClean="0"/>
              <a:t>content</a:t>
            </a:r>
            <a:r>
              <a:rPr lang="de-CH" dirty="0" smtClean="0"/>
              <a:t> </a:t>
            </a:r>
            <a:r>
              <a:rPr lang="de-CH" dirty="0" err="1" smtClean="0"/>
              <a:t>and</a:t>
            </a:r>
            <a:r>
              <a:rPr lang="de-CH" dirty="0" smtClean="0"/>
              <a:t> </a:t>
            </a:r>
            <a:r>
              <a:rPr lang="de-CH" dirty="0" err="1" smtClean="0"/>
              <a:t>illustrate</a:t>
            </a:r>
            <a:r>
              <a:rPr lang="de-CH" dirty="0" smtClean="0"/>
              <a:t> </a:t>
            </a:r>
            <a:r>
              <a:rPr lang="de-CH" dirty="0" err="1" smtClean="0"/>
              <a:t>effectz</a:t>
            </a:r>
            <a:r>
              <a:rPr lang="de-CH" dirty="0" smtClean="0"/>
              <a:t> </a:t>
            </a:r>
            <a:r>
              <a:rPr lang="de-CH" dirty="0" err="1" smtClean="0"/>
              <a:t>of</a:t>
            </a:r>
            <a:r>
              <a:rPr lang="de-CH" dirty="0" smtClean="0"/>
              <a:t> </a:t>
            </a:r>
            <a:r>
              <a:rPr lang="de-CH" dirty="0" err="1" smtClean="0"/>
              <a:t>persist</a:t>
            </a:r>
            <a:r>
              <a:rPr lang="de-CH" baseline="0" dirty="0" smtClean="0"/>
              <a:t> (</a:t>
            </a:r>
            <a:r>
              <a:rPr lang="de-CH" baseline="0" dirty="0" err="1" smtClean="0"/>
              <a:t>memory</a:t>
            </a:r>
            <a:r>
              <a:rPr lang="de-CH" baseline="0" dirty="0" smtClean="0"/>
              <a:t> </a:t>
            </a:r>
            <a:r>
              <a:rPr lang="de-CH" baseline="0" dirty="0" err="1" smtClean="0"/>
              <a:t>only</a:t>
            </a:r>
            <a:r>
              <a:rPr lang="de-CH" baseline="0" dirty="0" smtClean="0"/>
              <a:t>) </a:t>
            </a:r>
            <a:r>
              <a:rPr lang="de-CH" baseline="0" dirty="0" err="1" smtClean="0"/>
              <a:t>and</a:t>
            </a:r>
            <a:r>
              <a:rPr lang="de-CH" baseline="0" dirty="0" smtClean="0"/>
              <a:t> </a:t>
            </a:r>
            <a:r>
              <a:rPr lang="de-CH" baseline="0" dirty="0" err="1" smtClean="0"/>
              <a:t>commit</a:t>
            </a:r>
            <a:r>
              <a:rPr lang="de-CH" baseline="0" dirty="0" smtClean="0"/>
              <a:t> (</a:t>
            </a:r>
            <a:r>
              <a:rPr lang="de-CH" baseline="0" dirty="0" err="1" smtClean="0"/>
              <a:t>db</a:t>
            </a:r>
            <a:r>
              <a:rPr lang="de-CH" baseline="0" dirty="0" smtClean="0"/>
              <a:t> </a:t>
            </a:r>
            <a:r>
              <a:rPr lang="de-CH" baseline="0" dirty="0" err="1" smtClean="0"/>
              <a:t>synched</a:t>
            </a:r>
            <a:r>
              <a:rPr lang="de-CH" baseline="0" dirty="0" smtClean="0"/>
              <a:t>)</a:t>
            </a:r>
            <a:endParaRPr lang="de-CH" dirty="0"/>
          </a:p>
        </p:txBody>
      </p:sp>
      <p:sp>
        <p:nvSpPr>
          <p:cNvPr id="4" name="Slide Number Placeholder 3"/>
          <p:cNvSpPr>
            <a:spLocks noGrp="1"/>
          </p:cNvSpPr>
          <p:nvPr>
            <p:ph type="sldNum" sz="quarter" idx="10"/>
          </p:nvPr>
        </p:nvSpPr>
        <p:spPr/>
        <p:txBody>
          <a:bodyPr/>
          <a:lstStyle/>
          <a:p>
            <a:pPr>
              <a:defRPr/>
            </a:pPr>
            <a:fld id="{AC101CA7-69AF-40BF-9608-937E06E8D976}" type="slidenum">
              <a:rPr lang="de-CH" smtClean="0"/>
              <a:pPr>
                <a:defRPr/>
              </a:pPr>
              <a:t>14</a:t>
            </a:fld>
            <a:endParaRPr lang="de-CH" dirty="0"/>
          </a:p>
        </p:txBody>
      </p:sp>
    </p:spTree>
    <p:extLst>
      <p:ext uri="{BB962C8B-B14F-4D97-AF65-F5344CB8AC3E}">
        <p14:creationId xmlns:p14="http://schemas.microsoft.com/office/powerpoint/2010/main" val="87483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 - </a:t>
            </a:r>
            <a:r>
              <a:rPr lang="de-CH" dirty="0" err="1" smtClean="0"/>
              <a:t>show</a:t>
            </a:r>
            <a:r>
              <a:rPr lang="de-CH" dirty="0" smtClean="0"/>
              <a:t> </a:t>
            </a:r>
            <a:r>
              <a:rPr lang="de-CH" dirty="0" err="1" smtClean="0"/>
              <a:t>intellisense</a:t>
            </a:r>
            <a:r>
              <a:rPr lang="de-CH" dirty="0" smtClean="0"/>
              <a:t> </a:t>
            </a:r>
            <a:r>
              <a:rPr lang="de-CH" dirty="0" err="1" smtClean="0"/>
              <a:t>feature</a:t>
            </a:r>
            <a:r>
              <a:rPr lang="de-CH" dirty="0" smtClean="0"/>
              <a:t> </a:t>
            </a:r>
            <a:r>
              <a:rPr lang="de-CH" dirty="0" err="1" smtClean="0"/>
              <a:t>for</a:t>
            </a:r>
            <a:r>
              <a:rPr lang="de-CH" dirty="0" smtClean="0"/>
              <a:t> JPQL String</a:t>
            </a:r>
            <a:endParaRPr lang="de-CH" dirty="0"/>
          </a:p>
        </p:txBody>
      </p:sp>
      <p:sp>
        <p:nvSpPr>
          <p:cNvPr id="4" name="Slide Number Placeholder 3"/>
          <p:cNvSpPr>
            <a:spLocks noGrp="1"/>
          </p:cNvSpPr>
          <p:nvPr>
            <p:ph type="sldNum" sz="quarter" idx="10"/>
          </p:nvPr>
        </p:nvSpPr>
        <p:spPr/>
        <p:txBody>
          <a:bodyPr/>
          <a:lstStyle/>
          <a:p>
            <a:pPr>
              <a:defRPr/>
            </a:pPr>
            <a:fld id="{AC101CA7-69AF-40BF-9608-937E06E8D976}" type="slidenum">
              <a:rPr lang="de-CH" smtClean="0"/>
              <a:pPr>
                <a:defRPr/>
              </a:pPr>
              <a:t>18</a:t>
            </a:fld>
            <a:endParaRPr lang="de-CH" dirty="0"/>
          </a:p>
        </p:txBody>
      </p:sp>
    </p:spTree>
    <p:extLst>
      <p:ext uri="{BB962C8B-B14F-4D97-AF65-F5344CB8AC3E}">
        <p14:creationId xmlns:p14="http://schemas.microsoft.com/office/powerpoint/2010/main" val="84674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A1D796-A9B5-41C3-AF06-4AB82E7BF699}" type="slidenum">
              <a:rPr lang="en-GB" smtClean="0"/>
              <a:pPr>
                <a:defRPr/>
              </a:pPr>
              <a:t>2</a:t>
            </a:fld>
            <a:endParaRPr lang="en-GB" dirty="0"/>
          </a:p>
        </p:txBody>
      </p:sp>
    </p:spTree>
    <p:extLst>
      <p:ext uri="{BB962C8B-B14F-4D97-AF65-F5344CB8AC3E}">
        <p14:creationId xmlns:p14="http://schemas.microsoft.com/office/powerpoint/2010/main" val="355831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A1D796-A9B5-41C3-AF06-4AB82E7BF699}" type="slidenum">
              <a:rPr lang="en-GB" smtClean="0"/>
              <a:pPr>
                <a:defRPr/>
              </a:pPr>
              <a:t>3</a:t>
            </a:fld>
            <a:endParaRPr lang="en-GB" dirty="0"/>
          </a:p>
        </p:txBody>
      </p:sp>
    </p:spTree>
    <p:extLst>
      <p:ext uri="{BB962C8B-B14F-4D97-AF65-F5344CB8AC3E}">
        <p14:creationId xmlns:p14="http://schemas.microsoft.com/office/powerpoint/2010/main" val="36015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A1D796-A9B5-41C3-AF06-4AB82E7BF699}" type="slidenum">
              <a:rPr lang="en-GB" smtClean="0"/>
              <a:pPr>
                <a:defRPr/>
              </a:pPr>
              <a:t>4</a:t>
            </a:fld>
            <a:endParaRPr lang="en-GB" dirty="0"/>
          </a:p>
        </p:txBody>
      </p:sp>
    </p:spTree>
    <p:extLst>
      <p:ext uri="{BB962C8B-B14F-4D97-AF65-F5344CB8AC3E}">
        <p14:creationId xmlns:p14="http://schemas.microsoft.com/office/powerpoint/2010/main" val="138844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Master Data Entities: Key Business Entities</a:t>
            </a:r>
          </a:p>
          <a:p>
            <a:r>
              <a:rPr lang="en-GB" dirty="0" smtClean="0"/>
              <a:t>Transactional Data Entities: Business Events</a:t>
            </a:r>
            <a:endParaRPr lang="en-GB" dirty="0"/>
          </a:p>
        </p:txBody>
      </p:sp>
      <p:sp>
        <p:nvSpPr>
          <p:cNvPr id="4" name="Slide Number Placeholder 3"/>
          <p:cNvSpPr>
            <a:spLocks noGrp="1"/>
          </p:cNvSpPr>
          <p:nvPr>
            <p:ph type="sldNum" sz="quarter" idx="10"/>
          </p:nvPr>
        </p:nvSpPr>
        <p:spPr/>
        <p:txBody>
          <a:bodyPr/>
          <a:lstStyle/>
          <a:p>
            <a:pPr>
              <a:defRPr/>
            </a:pPr>
            <a:fld id="{DAA1D796-A9B5-41C3-AF06-4AB82E7BF699}" type="slidenum">
              <a:rPr lang="en-GB" smtClean="0"/>
              <a:pPr>
                <a:defRPr/>
              </a:pPr>
              <a:t>5</a:t>
            </a:fld>
            <a:endParaRPr lang="en-GB" dirty="0"/>
          </a:p>
        </p:txBody>
      </p:sp>
    </p:spTree>
    <p:extLst>
      <p:ext uri="{BB962C8B-B14F-4D97-AF65-F5344CB8AC3E}">
        <p14:creationId xmlns:p14="http://schemas.microsoft.com/office/powerpoint/2010/main" val="141529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cd c:\Users\tcchrist\workspace\edu\appe\input</a:t>
            </a:r>
            <a:endParaRPr lang="en-GB"/>
          </a:p>
        </p:txBody>
      </p:sp>
      <p:sp>
        <p:nvSpPr>
          <p:cNvPr id="4" name="Slide Number Placeholder 3"/>
          <p:cNvSpPr>
            <a:spLocks noGrp="1"/>
          </p:cNvSpPr>
          <p:nvPr>
            <p:ph type="sldNum" sz="quarter" idx="10"/>
          </p:nvPr>
        </p:nvSpPr>
        <p:spPr/>
        <p:txBody>
          <a:bodyPr/>
          <a:lstStyle/>
          <a:p>
            <a:pPr>
              <a:defRPr/>
            </a:pPr>
            <a:fld id="{DAA1D796-A9B5-41C3-AF06-4AB82E7BF699}" type="slidenum">
              <a:rPr lang="en-GB" smtClean="0"/>
              <a:pPr>
                <a:defRPr/>
              </a:pPr>
              <a:t>6</a:t>
            </a:fld>
            <a:endParaRPr lang="en-GB" dirty="0"/>
          </a:p>
        </p:txBody>
      </p:sp>
    </p:spTree>
    <p:extLst>
      <p:ext uri="{BB962C8B-B14F-4D97-AF65-F5344CB8AC3E}">
        <p14:creationId xmlns:p14="http://schemas.microsoft.com/office/powerpoint/2010/main" val="367223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 - FK:</a:t>
            </a:r>
            <a:r>
              <a:rPr lang="de-CH" baseline="0" dirty="0" smtClean="0"/>
              <a:t> </a:t>
            </a:r>
            <a:r>
              <a:rPr lang="de-CH" baseline="0" dirty="0" err="1" smtClean="0"/>
              <a:t>important</a:t>
            </a:r>
            <a:r>
              <a:rPr lang="de-CH" baseline="0" dirty="0" smtClean="0"/>
              <a:t> </a:t>
            </a:r>
            <a:r>
              <a:rPr lang="de-CH" baseline="0" dirty="0" err="1" smtClean="0"/>
              <a:t>for</a:t>
            </a:r>
            <a:r>
              <a:rPr lang="de-CH" baseline="0" dirty="0" smtClean="0"/>
              <a:t> </a:t>
            </a:r>
            <a:r>
              <a:rPr lang="de-CH" baseline="0" dirty="0" err="1" smtClean="0"/>
              <a:t>data</a:t>
            </a:r>
            <a:r>
              <a:rPr lang="de-CH" baseline="0" dirty="0" smtClean="0"/>
              <a:t> </a:t>
            </a:r>
            <a:r>
              <a:rPr lang="de-CH" baseline="0" dirty="0" err="1" smtClean="0"/>
              <a:t>integrety</a:t>
            </a:r>
            <a:endParaRPr lang="de-CH" baseline="0" dirty="0" smtClean="0"/>
          </a:p>
          <a:p>
            <a:r>
              <a:rPr lang="de-CH" baseline="0" dirty="0" smtClean="0"/>
              <a:t> - FK: </a:t>
            </a:r>
            <a:r>
              <a:rPr lang="de-CH" baseline="0" dirty="0" err="1" smtClean="0"/>
              <a:t>important</a:t>
            </a:r>
            <a:r>
              <a:rPr lang="de-CH" baseline="0" dirty="0" smtClean="0"/>
              <a:t> </a:t>
            </a:r>
            <a:r>
              <a:rPr lang="de-CH" baseline="0" dirty="0" err="1" smtClean="0"/>
              <a:t>for</a:t>
            </a:r>
            <a:r>
              <a:rPr lang="de-CH" baseline="0" dirty="0" smtClean="0"/>
              <a:t> Database First Approach</a:t>
            </a:r>
          </a:p>
          <a:p>
            <a:r>
              <a:rPr lang="de-CH" baseline="0" dirty="0" smtClean="0"/>
              <a:t> - PK: </a:t>
            </a:r>
            <a:r>
              <a:rPr lang="de-CH" baseline="0" dirty="0" err="1" smtClean="0"/>
              <a:t>use</a:t>
            </a:r>
            <a:r>
              <a:rPr lang="de-CH" baseline="0" dirty="0" smtClean="0"/>
              <a:t> </a:t>
            </a:r>
            <a:r>
              <a:rPr lang="de-CH" baseline="0" dirty="0" err="1" smtClean="0"/>
              <a:t>auto</a:t>
            </a:r>
            <a:r>
              <a:rPr lang="de-CH" baseline="0" dirty="0" smtClean="0"/>
              <a:t> </a:t>
            </a:r>
            <a:r>
              <a:rPr lang="de-CH" baseline="0" dirty="0" err="1" smtClean="0"/>
              <a:t>increment</a:t>
            </a:r>
            <a:r>
              <a:rPr lang="de-CH" baseline="0" dirty="0" smtClean="0"/>
              <a:t> </a:t>
            </a:r>
            <a:r>
              <a:rPr lang="de-CH" baseline="0" dirty="0" err="1" smtClean="0"/>
              <a:t>where</a:t>
            </a:r>
            <a:r>
              <a:rPr lang="de-CH" baseline="0" dirty="0" smtClean="0"/>
              <a:t> </a:t>
            </a:r>
            <a:r>
              <a:rPr lang="de-CH" baseline="0" dirty="0" err="1" smtClean="0"/>
              <a:t>possible</a:t>
            </a:r>
            <a:r>
              <a:rPr lang="de-CH" baseline="0" dirty="0" smtClean="0"/>
              <a:t/>
            </a:r>
            <a:br>
              <a:rPr lang="de-CH" baseline="0" dirty="0" smtClean="0"/>
            </a:br>
            <a:endParaRPr lang="de-CH" dirty="0"/>
          </a:p>
        </p:txBody>
      </p:sp>
      <p:sp>
        <p:nvSpPr>
          <p:cNvPr id="4" name="Slide Number Placeholder 3"/>
          <p:cNvSpPr>
            <a:spLocks noGrp="1"/>
          </p:cNvSpPr>
          <p:nvPr>
            <p:ph type="sldNum" sz="quarter" idx="10"/>
          </p:nvPr>
        </p:nvSpPr>
        <p:spPr/>
        <p:txBody>
          <a:bodyPr/>
          <a:lstStyle/>
          <a:p>
            <a:pPr>
              <a:defRPr/>
            </a:pPr>
            <a:fld id="{AC101CA7-69AF-40BF-9608-937E06E8D976}" type="slidenum">
              <a:rPr lang="de-CH" smtClean="0"/>
              <a:pPr>
                <a:defRPr/>
              </a:pPr>
              <a:t>7</a:t>
            </a:fld>
            <a:endParaRPr lang="de-CH" dirty="0"/>
          </a:p>
        </p:txBody>
      </p:sp>
    </p:spTree>
    <p:extLst>
      <p:ext uri="{BB962C8B-B14F-4D97-AF65-F5344CB8AC3E}">
        <p14:creationId xmlns:p14="http://schemas.microsoft.com/office/powerpoint/2010/main" val="421486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pPr>
              <a:defRPr/>
            </a:pPr>
            <a:fld id="{AC101CA7-69AF-40BF-9608-937E06E8D976}" type="slidenum">
              <a:rPr lang="de-CH" smtClean="0"/>
              <a:pPr>
                <a:defRPr/>
              </a:pPr>
              <a:t>8</a:t>
            </a:fld>
            <a:endParaRPr lang="de-CH" dirty="0"/>
          </a:p>
        </p:txBody>
      </p:sp>
    </p:spTree>
    <p:extLst>
      <p:ext uri="{BB962C8B-B14F-4D97-AF65-F5344CB8AC3E}">
        <p14:creationId xmlns:p14="http://schemas.microsoft.com/office/powerpoint/2010/main" val="146921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ORMs: </a:t>
            </a:r>
            <a:r>
              <a:rPr lang="de-CH" dirty="0" err="1" smtClean="0"/>
              <a:t>EclipseLink</a:t>
            </a:r>
            <a:r>
              <a:rPr lang="de-CH" dirty="0" smtClean="0"/>
              <a:t> (</a:t>
            </a:r>
            <a:r>
              <a:rPr lang="de-CH" dirty="0" err="1" smtClean="0"/>
              <a:t>RefImplementation</a:t>
            </a:r>
            <a:r>
              <a:rPr lang="de-CH" dirty="0" smtClean="0"/>
              <a:t>),</a:t>
            </a:r>
            <a:r>
              <a:rPr lang="de-CH" baseline="0" dirty="0" smtClean="0"/>
              <a:t> </a:t>
            </a:r>
            <a:r>
              <a:rPr lang="de-CH" baseline="0" dirty="0" err="1" smtClean="0"/>
              <a:t>Hibernate</a:t>
            </a:r>
            <a:r>
              <a:rPr lang="de-CH" baseline="0" dirty="0" smtClean="0"/>
              <a:t>, </a:t>
            </a:r>
            <a:r>
              <a:rPr lang="de-CH" baseline="0" dirty="0" err="1" smtClean="0"/>
              <a:t>TopLink</a:t>
            </a:r>
            <a:r>
              <a:rPr lang="de-CH" baseline="0" dirty="0" smtClean="0"/>
              <a:t>, Oracle</a:t>
            </a:r>
            <a:r>
              <a:rPr lang="de-CH" dirty="0" smtClean="0"/>
              <a:t>,…..</a:t>
            </a:r>
            <a:endParaRPr lang="de-CH" dirty="0"/>
          </a:p>
        </p:txBody>
      </p:sp>
      <p:sp>
        <p:nvSpPr>
          <p:cNvPr id="4" name="Slide Number Placeholder 3"/>
          <p:cNvSpPr>
            <a:spLocks noGrp="1"/>
          </p:cNvSpPr>
          <p:nvPr>
            <p:ph type="sldNum" sz="quarter" idx="10"/>
          </p:nvPr>
        </p:nvSpPr>
        <p:spPr/>
        <p:txBody>
          <a:bodyPr/>
          <a:lstStyle/>
          <a:p>
            <a:pPr>
              <a:defRPr/>
            </a:pPr>
            <a:fld id="{AC101CA7-69AF-40BF-9608-937E06E8D976}" type="slidenum">
              <a:rPr lang="de-CH" smtClean="0"/>
              <a:pPr>
                <a:defRPr/>
              </a:pPr>
              <a:t>9</a:t>
            </a:fld>
            <a:endParaRPr lang="de-CH" dirty="0"/>
          </a:p>
        </p:txBody>
      </p:sp>
    </p:spTree>
    <p:extLst>
      <p:ext uri="{BB962C8B-B14F-4D97-AF65-F5344CB8AC3E}">
        <p14:creationId xmlns:p14="http://schemas.microsoft.com/office/powerpoint/2010/main" val="5797753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2.w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Master" Target="../slideMasters/slideMaster1.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p:cNvPicPr>
          <p:nvPr userDrawn="1">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Box 14"/>
          <p:cNvSpPr txBox="1">
            <a:spLocks noChangeArrowheads="1"/>
          </p:cNvSpPr>
          <p:nvPr>
            <p:custDataLst>
              <p:tags r:id="rId2"/>
            </p:custDataLst>
          </p:nvPr>
        </p:nvSpPr>
        <p:spPr bwMode="auto">
          <a:xfrm>
            <a:off x="627063" y="3484563"/>
            <a:ext cx="38688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en-US" sz="1400" smtClean="0"/>
              <a:t>Research and Development
CC Distributed Secure Software Systems</a:t>
            </a:r>
            <a:endParaRPr lang="en-GB" sz="1400" dirty="0" smtClean="0"/>
          </a:p>
        </p:txBody>
      </p:sp>
      <p:sp>
        <p:nvSpPr>
          <p:cNvPr id="7" name="Text Box 15"/>
          <p:cNvSpPr txBox="1">
            <a:spLocks noChangeArrowheads="1"/>
          </p:cNvSpPr>
          <p:nvPr>
            <p:custDataLst>
              <p:tags r:id="rId3"/>
            </p:custDataLst>
          </p:nvPr>
        </p:nvSpPr>
        <p:spPr bwMode="auto">
          <a:xfrm>
            <a:off x="638175" y="3925888"/>
            <a:ext cx="17876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en-GB" sz="1400" b="1" smtClean="0"/>
              <a:t>Roland Christen</a:t>
            </a:r>
            <a:endParaRPr lang="en-GB" sz="1400" b="1" dirty="0" smtClean="0"/>
          </a:p>
        </p:txBody>
      </p:sp>
      <p:sp>
        <p:nvSpPr>
          <p:cNvPr id="8" name="Text Box 16"/>
          <p:cNvSpPr txBox="1">
            <a:spLocks noChangeArrowheads="1"/>
          </p:cNvSpPr>
          <p:nvPr>
            <p:custDataLst>
              <p:tags r:id="rId4"/>
            </p:custDataLst>
          </p:nvPr>
        </p:nvSpPr>
        <p:spPr bwMode="auto">
          <a:xfrm>
            <a:off x="633413" y="4124325"/>
            <a:ext cx="19131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en-GB" sz="1400" smtClean="0"/>
              <a:t>Research Associate</a:t>
            </a:r>
            <a:endParaRPr lang="en-GB" sz="1400" dirty="0" smtClean="0"/>
          </a:p>
        </p:txBody>
      </p:sp>
      <p:sp>
        <p:nvSpPr>
          <p:cNvPr id="9" name="Text Box 17"/>
          <p:cNvSpPr txBox="1">
            <a:spLocks noChangeArrowheads="1"/>
          </p:cNvSpPr>
          <p:nvPr>
            <p:custDataLst>
              <p:tags r:id="rId5"/>
            </p:custDataLst>
          </p:nvPr>
        </p:nvSpPr>
        <p:spPr bwMode="auto">
          <a:xfrm>
            <a:off x="644525" y="4498975"/>
            <a:ext cx="8675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en-GB" sz="1400" smtClean="0"/>
              <a:t>T direct</a:t>
            </a:r>
            <a:endParaRPr lang="en-GB" sz="1400" dirty="0" smtClean="0"/>
          </a:p>
        </p:txBody>
      </p:sp>
      <p:sp>
        <p:nvSpPr>
          <p:cNvPr id="10" name="Text Box 18"/>
          <p:cNvSpPr txBox="1">
            <a:spLocks noChangeArrowheads="1"/>
          </p:cNvSpPr>
          <p:nvPr>
            <p:custDataLst>
              <p:tags r:id="rId6"/>
            </p:custDataLst>
          </p:nvPr>
        </p:nvSpPr>
        <p:spPr bwMode="auto">
          <a:xfrm>
            <a:off x="1463675" y="4492625"/>
            <a:ext cx="18341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en-GB" sz="1400" smtClean="0"/>
              <a:t>+41 41 349 33 84</a:t>
            </a:r>
            <a:endParaRPr lang="en-GB" sz="1400" dirty="0" smtClean="0"/>
          </a:p>
        </p:txBody>
      </p:sp>
      <p:sp>
        <p:nvSpPr>
          <p:cNvPr id="11" name="Text Box 19"/>
          <p:cNvSpPr txBox="1">
            <a:spLocks noChangeArrowheads="1"/>
          </p:cNvSpPr>
          <p:nvPr>
            <p:custDataLst>
              <p:tags r:id="rId7"/>
            </p:custDataLst>
          </p:nvPr>
        </p:nvSpPr>
        <p:spPr bwMode="auto">
          <a:xfrm>
            <a:off x="642938" y="4676775"/>
            <a:ext cx="23599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en-GB" sz="1400" smtClean="0"/>
              <a:t>roland.christen@hslu.ch</a:t>
            </a:r>
            <a:endParaRPr lang="en-GB" sz="1400" dirty="0" smtClean="0"/>
          </a:p>
        </p:txBody>
      </p:sp>
      <p:sp>
        <p:nvSpPr>
          <p:cNvPr id="3074" name="Rectangle 2"/>
          <p:cNvSpPr>
            <a:spLocks noGrp="1" noChangeArrowheads="1"/>
          </p:cNvSpPr>
          <p:nvPr>
            <p:ph type="ctrTitle"/>
            <p:custDataLst>
              <p:tags r:id="rId8"/>
            </p:custDataLst>
          </p:nvPr>
        </p:nvSpPr>
        <p:spPr>
          <a:xfrm>
            <a:off x="647700" y="2060575"/>
            <a:ext cx="5541963" cy="1296988"/>
          </a:xfrm>
        </p:spPr>
        <p:txBody>
          <a:bodyPr anchor="t"/>
          <a:lstStyle>
            <a:lvl1pPr>
              <a:lnSpc>
                <a:spcPts val="2800"/>
              </a:lnSpc>
              <a:defRPr sz="1900"/>
            </a:lvl1pPr>
          </a:lstStyle>
          <a:p>
            <a:pPr lvl="0"/>
            <a:r>
              <a:rPr lang="en-GB" noProof="0" dirty="0" smtClean="0"/>
              <a:t>Click to edit Master title style</a:t>
            </a:r>
          </a:p>
        </p:txBody>
      </p:sp>
      <p:sp>
        <p:nvSpPr>
          <p:cNvPr id="3084" name="Rectangle 12"/>
          <p:cNvSpPr>
            <a:spLocks noGrp="1" noChangeArrowheads="1"/>
          </p:cNvSpPr>
          <p:nvPr>
            <p:ph type="subTitle" sz="quarter" idx="1"/>
            <p:custDataLst>
              <p:tags r:id="rId9"/>
            </p:custDataLst>
          </p:nvPr>
        </p:nvSpPr>
        <p:spPr>
          <a:xfrm>
            <a:off x="647700" y="5383213"/>
            <a:ext cx="6300788" cy="1020762"/>
          </a:xfrm>
        </p:spPr>
        <p:txBody>
          <a:bodyPr bIns="720000"/>
          <a:lstStyle>
            <a:lvl1pPr marL="0" indent="0">
              <a:lnSpc>
                <a:spcPts val="1800"/>
              </a:lnSpc>
              <a:buFontTx/>
              <a:buNone/>
              <a:defRPr sz="1400"/>
            </a:lvl1pPr>
          </a:lstStyle>
          <a:p>
            <a:pPr lvl="0"/>
            <a:r>
              <a:rPr lang="en-GB" noProof="0" dirty="0" smtClean="0"/>
              <a:t>Click to edit Master subtitle style</a:t>
            </a:r>
          </a:p>
        </p:txBody>
      </p:sp>
      <p:sp>
        <p:nvSpPr>
          <p:cNvPr id="12" name="Rectangle 9"/>
          <p:cNvSpPr>
            <a:spLocks noGrp="1" noChangeArrowheads="1"/>
          </p:cNvSpPr>
          <p:nvPr>
            <p:ph type="dt" sz="half" idx="10"/>
            <p:custDataLst>
              <p:tags r:id="rId10"/>
            </p:custDataLst>
          </p:nvPr>
        </p:nvSpPr>
        <p:spPr bwMode="auto">
          <a:xfrm>
            <a:off x="1425575" y="5029200"/>
            <a:ext cx="5541963"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a:defRPr sz="1400"/>
            </a:lvl1pPr>
          </a:lstStyle>
          <a:p>
            <a:pPr>
              <a:defRPr/>
            </a:pPr>
            <a:endParaRPr lang="en-GB" dirty="0"/>
          </a:p>
        </p:txBody>
      </p:sp>
    </p:spTree>
    <p:extLst>
      <p:ext uri="{BB962C8B-B14F-4D97-AF65-F5344CB8AC3E}">
        <p14:creationId xmlns:p14="http://schemas.microsoft.com/office/powerpoint/2010/main" val="14942550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GB" dirty="0" smtClean="0"/>
              <a:t>Click to edit Master title style</a:t>
            </a:r>
            <a:endParaRPr lang="en-GB" dirty="0"/>
          </a:p>
        </p:txBody>
      </p:sp>
      <p:sp>
        <p:nvSpPr>
          <p:cNvPr id="3" name="Vertical Text Placeholder 2"/>
          <p:cNvSpPr>
            <a:spLocks noGrp="1"/>
          </p:cNvSpPr>
          <p:nvPr>
            <p:ph type="body" orient="vert" idx="1"/>
            <p:custDataLst>
              <p:tags r:id="rId2"/>
            </p:custDataLst>
          </p:nvPr>
        </p:nvSpPr>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6"/>
          <p:cNvSpPr>
            <a:spLocks noGrp="1" noChangeArrowheads="1"/>
          </p:cNvSpPr>
          <p:nvPr>
            <p:ph type="sldNum" sz="quarter" idx="10"/>
            <p:custDataLst>
              <p:tags r:id="rId3"/>
            </p:custDataLst>
          </p:nvPr>
        </p:nvSpPr>
        <p:spPr>
          <a:xfrm>
            <a:off x="1089025" y="6453188"/>
            <a:ext cx="7918450" cy="404812"/>
          </a:xfrm>
          <a:prstGeom prst="rect">
            <a:avLst/>
          </a:prstGeom>
          <a:ln/>
        </p:spPr>
        <p:txBody>
          <a:bodyPr/>
          <a:lstStyle>
            <a:lvl1pPr>
              <a:defRPr/>
            </a:lvl1pPr>
          </a:lstStyle>
          <a:p>
            <a:pPr>
              <a:defRPr/>
            </a:pPr>
            <a:fld id="{6A9BEDE5-878C-43E8-A1A1-2EB958A193D1}" type="slidenum">
              <a:rPr lang="en-GB" smtClean="0"/>
              <a:pPr>
                <a:defRPr/>
              </a:pPr>
              <a:t>‹#›</a:t>
            </a:fld>
            <a:r>
              <a:rPr lang="en-GB" dirty="0" smtClean="0"/>
              <a:t>, </a:t>
            </a:r>
            <a:fld id="{C2599C56-2AB5-4B2D-870D-492648420BDE}" type="datetime1">
              <a:rPr lang="en-GB" smtClean="0"/>
              <a:pPr>
                <a:defRPr/>
              </a:pPr>
              <a:t>17/03/2016</a:t>
            </a:fld>
            <a:endParaRPr lang="en-GB" dirty="0"/>
          </a:p>
        </p:txBody>
      </p:sp>
    </p:spTree>
    <p:extLst>
      <p:ext uri="{BB962C8B-B14F-4D97-AF65-F5344CB8AC3E}">
        <p14:creationId xmlns:p14="http://schemas.microsoft.com/office/powerpoint/2010/main" val="34074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775450" y="692150"/>
            <a:ext cx="2041525" cy="5191125"/>
          </a:xfrm>
        </p:spPr>
        <p:txBody>
          <a:bodyPr vert="eaVert"/>
          <a:lstStyle/>
          <a:p>
            <a:r>
              <a:rPr lang="en-GB" dirty="0" smtClean="0"/>
              <a:t>Click to edit Master title style</a:t>
            </a:r>
            <a:endParaRPr lang="en-GB" dirty="0"/>
          </a:p>
        </p:txBody>
      </p:sp>
      <p:sp>
        <p:nvSpPr>
          <p:cNvPr id="3" name="Vertical Text Placeholder 2"/>
          <p:cNvSpPr>
            <a:spLocks noGrp="1"/>
          </p:cNvSpPr>
          <p:nvPr>
            <p:ph type="body" orient="vert" idx="1"/>
            <p:custDataLst>
              <p:tags r:id="rId2"/>
            </p:custDataLst>
          </p:nvPr>
        </p:nvSpPr>
        <p:spPr>
          <a:xfrm>
            <a:off x="647700" y="692150"/>
            <a:ext cx="5975350" cy="5191125"/>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6"/>
          <p:cNvSpPr>
            <a:spLocks noGrp="1" noChangeArrowheads="1"/>
          </p:cNvSpPr>
          <p:nvPr>
            <p:ph type="sldNum" sz="quarter" idx="10"/>
            <p:custDataLst>
              <p:tags r:id="rId3"/>
            </p:custDataLst>
          </p:nvPr>
        </p:nvSpPr>
        <p:spPr>
          <a:xfrm>
            <a:off x="1089025" y="6453188"/>
            <a:ext cx="7918450" cy="404812"/>
          </a:xfrm>
          <a:prstGeom prst="rect">
            <a:avLst/>
          </a:prstGeom>
          <a:ln/>
        </p:spPr>
        <p:txBody>
          <a:bodyPr/>
          <a:lstStyle>
            <a:lvl1pPr>
              <a:defRPr/>
            </a:lvl1pPr>
          </a:lstStyle>
          <a:p>
            <a:pPr>
              <a:defRPr/>
            </a:pPr>
            <a:fld id="{FEDAF57E-D124-401B-8B27-84CCEC84BE71}" type="slidenum">
              <a:rPr lang="en-GB" smtClean="0"/>
              <a:pPr>
                <a:defRPr/>
              </a:pPr>
              <a:t>‹#›</a:t>
            </a:fld>
            <a:r>
              <a:rPr lang="en-GB" dirty="0" smtClean="0"/>
              <a:t>, </a:t>
            </a:r>
            <a:fld id="{C2599C56-2AB5-4B2D-870D-492648420BDE}" type="datetime1">
              <a:rPr lang="en-GB" smtClean="0"/>
              <a:pPr>
                <a:defRPr/>
              </a:pPr>
              <a:t>17/03/2016</a:t>
            </a:fld>
            <a:endParaRPr lang="en-GB" dirty="0"/>
          </a:p>
        </p:txBody>
      </p:sp>
    </p:spTree>
    <p:extLst>
      <p:ext uri="{BB962C8B-B14F-4D97-AF65-F5344CB8AC3E}">
        <p14:creationId xmlns:p14="http://schemas.microsoft.com/office/powerpoint/2010/main" val="16025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47700" y="692150"/>
            <a:ext cx="8169275" cy="432594"/>
          </a:xfrm>
        </p:spPr>
        <p:txBody>
          <a:bodyPr/>
          <a:lstStyle/>
          <a:p>
            <a:r>
              <a:rPr lang="en-GB" dirty="0" smtClean="0"/>
              <a:t>Click to edit Master title style</a:t>
            </a:r>
            <a:endParaRPr lang="en-GB" dirty="0"/>
          </a:p>
        </p:txBody>
      </p:sp>
      <p:sp>
        <p:nvSpPr>
          <p:cNvPr id="3" name="Content Placeholder 2"/>
          <p:cNvSpPr>
            <a:spLocks noGrp="1"/>
          </p:cNvSpPr>
          <p:nvPr>
            <p:ph idx="1"/>
            <p:custDataLst>
              <p:tags r:id="rId2"/>
            </p:custDataLst>
          </p:nvPr>
        </p:nvSpPr>
        <p:spPr>
          <a:xfrm>
            <a:off x="647700" y="1412776"/>
            <a:ext cx="8169275" cy="4470499"/>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41403019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GB" dirty="0" smtClean="0"/>
              <a:t>Click to edit Master title style</a:t>
            </a:r>
            <a:endParaRPr lang="en-GB" dirty="0"/>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Rectangle 6"/>
          <p:cNvSpPr>
            <a:spLocks noGrp="1" noChangeArrowheads="1"/>
          </p:cNvSpPr>
          <p:nvPr>
            <p:ph type="sldNum" sz="quarter" idx="10"/>
            <p:custDataLst>
              <p:tags r:id="rId3"/>
            </p:custDataLst>
          </p:nvPr>
        </p:nvSpPr>
        <p:spPr>
          <a:xfrm>
            <a:off x="1089025" y="6453188"/>
            <a:ext cx="7918450" cy="404812"/>
          </a:xfrm>
          <a:prstGeom prst="rect">
            <a:avLst/>
          </a:prstGeom>
          <a:ln/>
        </p:spPr>
        <p:txBody>
          <a:bodyPr/>
          <a:lstStyle>
            <a:lvl1pPr>
              <a:defRPr/>
            </a:lvl1pPr>
          </a:lstStyle>
          <a:p>
            <a:pPr>
              <a:defRPr/>
            </a:pPr>
            <a:fld id="{455FF6CD-A273-4838-920C-0429A322328F}" type="slidenum">
              <a:rPr lang="en-GB" smtClean="0"/>
              <a:pPr>
                <a:defRPr/>
              </a:pPr>
              <a:t>‹#›</a:t>
            </a:fld>
            <a:r>
              <a:rPr lang="en-GB" dirty="0" smtClean="0"/>
              <a:t>, </a:t>
            </a:r>
            <a:fld id="{C2599C56-2AB5-4B2D-870D-492648420BDE}" type="datetime1">
              <a:rPr lang="en-GB" smtClean="0"/>
              <a:pPr>
                <a:defRPr/>
              </a:pPr>
              <a:t>17/03/2016</a:t>
            </a:fld>
            <a:endParaRPr lang="en-GB" dirty="0"/>
          </a:p>
        </p:txBody>
      </p:sp>
    </p:spTree>
    <p:extLst>
      <p:ext uri="{BB962C8B-B14F-4D97-AF65-F5344CB8AC3E}">
        <p14:creationId xmlns:p14="http://schemas.microsoft.com/office/powerpoint/2010/main" val="6780203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GB" dirty="0" smtClean="0"/>
              <a:t>Click to edit Master title style</a:t>
            </a:r>
            <a:endParaRPr lang="en-GB" dirty="0"/>
          </a:p>
        </p:txBody>
      </p:sp>
      <p:sp>
        <p:nvSpPr>
          <p:cNvPr id="3" name="Content Placeholder 2"/>
          <p:cNvSpPr>
            <a:spLocks noGrp="1"/>
          </p:cNvSpPr>
          <p:nvPr>
            <p:ph sz="half" idx="1"/>
            <p:custDataLst>
              <p:tags r:id="rId2"/>
            </p:custDataLst>
          </p:nvPr>
        </p:nvSpPr>
        <p:spPr>
          <a:xfrm>
            <a:off x="647700" y="1798638"/>
            <a:ext cx="4008438" cy="4084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custDataLst>
              <p:tags r:id="rId3"/>
            </p:custDataLst>
          </p:nvPr>
        </p:nvSpPr>
        <p:spPr>
          <a:xfrm>
            <a:off x="4808538" y="1798638"/>
            <a:ext cx="4008437" cy="4084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Rectangle 6"/>
          <p:cNvSpPr>
            <a:spLocks noGrp="1" noChangeArrowheads="1"/>
          </p:cNvSpPr>
          <p:nvPr>
            <p:ph type="sldNum" sz="quarter" idx="10"/>
            <p:custDataLst>
              <p:tags r:id="rId4"/>
            </p:custDataLst>
          </p:nvPr>
        </p:nvSpPr>
        <p:spPr>
          <a:xfrm>
            <a:off x="1089025" y="6453188"/>
            <a:ext cx="7918450" cy="404812"/>
          </a:xfrm>
          <a:prstGeom prst="rect">
            <a:avLst/>
          </a:prstGeom>
          <a:ln/>
        </p:spPr>
        <p:txBody>
          <a:bodyPr/>
          <a:lstStyle>
            <a:lvl1pPr>
              <a:defRPr/>
            </a:lvl1pPr>
          </a:lstStyle>
          <a:p>
            <a:pPr>
              <a:defRPr/>
            </a:pPr>
            <a:fld id="{C6D67E44-6CD7-4EBE-8422-223ED6DB7191}" type="slidenum">
              <a:rPr lang="en-GB" smtClean="0"/>
              <a:pPr>
                <a:defRPr/>
              </a:pPr>
              <a:t>‹#›</a:t>
            </a:fld>
            <a:r>
              <a:rPr lang="en-GB" dirty="0" smtClean="0"/>
              <a:t>, </a:t>
            </a:r>
            <a:fld id="{C2599C56-2AB5-4B2D-870D-492648420BDE}" type="datetime1">
              <a:rPr lang="en-GB" smtClean="0"/>
              <a:pPr>
                <a:defRPr/>
              </a:pPr>
              <a:t>17/03/2016</a:t>
            </a:fld>
            <a:endParaRPr lang="en-GB" dirty="0"/>
          </a:p>
        </p:txBody>
      </p:sp>
    </p:spTree>
    <p:extLst>
      <p:ext uri="{BB962C8B-B14F-4D97-AF65-F5344CB8AC3E}">
        <p14:creationId xmlns:p14="http://schemas.microsoft.com/office/powerpoint/2010/main" val="34593736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lvl1pPr>
              <a:defRPr/>
            </a:lvl1pPr>
          </a:lstStyle>
          <a:p>
            <a:r>
              <a:rPr lang="en-GB" dirty="0" smtClean="0"/>
              <a:t>Click to edit Master title style</a:t>
            </a:r>
            <a:endParaRPr lang="en-GB" dirty="0"/>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noChangeArrowheads="1"/>
          </p:cNvSpPr>
          <p:nvPr>
            <p:ph type="sldNum" sz="quarter" idx="10"/>
            <p:custDataLst>
              <p:tags r:id="rId6"/>
            </p:custDataLst>
          </p:nvPr>
        </p:nvSpPr>
        <p:spPr>
          <a:xfrm>
            <a:off x="1089025" y="6453188"/>
            <a:ext cx="7918450" cy="404812"/>
          </a:xfrm>
          <a:prstGeom prst="rect">
            <a:avLst/>
          </a:prstGeom>
          <a:ln/>
        </p:spPr>
        <p:txBody>
          <a:bodyPr/>
          <a:lstStyle>
            <a:lvl1pPr>
              <a:defRPr/>
            </a:lvl1pPr>
          </a:lstStyle>
          <a:p>
            <a:pPr>
              <a:defRPr/>
            </a:pPr>
            <a:fld id="{86D8B5CE-1913-48E5-AB88-FA702E62DDC1}" type="slidenum">
              <a:rPr lang="en-GB" smtClean="0"/>
              <a:pPr>
                <a:defRPr/>
              </a:pPr>
              <a:t>‹#›</a:t>
            </a:fld>
            <a:r>
              <a:rPr lang="en-GB" dirty="0" smtClean="0"/>
              <a:t>, </a:t>
            </a:r>
            <a:fld id="{C2599C56-2AB5-4B2D-870D-492648420BDE}" type="datetime1">
              <a:rPr lang="en-GB" smtClean="0"/>
              <a:pPr>
                <a:defRPr/>
              </a:pPr>
              <a:t>17/03/2016</a:t>
            </a:fld>
            <a:endParaRPr lang="en-GB" dirty="0"/>
          </a:p>
        </p:txBody>
      </p:sp>
    </p:spTree>
    <p:extLst>
      <p:ext uri="{BB962C8B-B14F-4D97-AF65-F5344CB8AC3E}">
        <p14:creationId xmlns:p14="http://schemas.microsoft.com/office/powerpoint/2010/main" val="3152477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GB" dirty="0" smtClean="0"/>
              <a:t>Click to edit Master title style</a:t>
            </a:r>
            <a:endParaRPr lang="en-GB" dirty="0"/>
          </a:p>
        </p:txBody>
      </p:sp>
      <p:sp>
        <p:nvSpPr>
          <p:cNvPr id="3" name="Rectangle 6"/>
          <p:cNvSpPr>
            <a:spLocks noGrp="1" noChangeArrowheads="1"/>
          </p:cNvSpPr>
          <p:nvPr>
            <p:ph type="sldNum" sz="quarter" idx="10"/>
            <p:custDataLst>
              <p:tags r:id="rId2"/>
            </p:custDataLst>
          </p:nvPr>
        </p:nvSpPr>
        <p:spPr>
          <a:xfrm>
            <a:off x="1089025" y="6453188"/>
            <a:ext cx="7918450" cy="404812"/>
          </a:xfrm>
          <a:prstGeom prst="rect">
            <a:avLst/>
          </a:prstGeom>
          <a:ln/>
        </p:spPr>
        <p:txBody>
          <a:bodyPr/>
          <a:lstStyle>
            <a:lvl1pPr>
              <a:defRPr/>
            </a:lvl1pPr>
          </a:lstStyle>
          <a:p>
            <a:pPr>
              <a:defRPr/>
            </a:pPr>
            <a:fld id="{FB6EA696-3DB0-49DE-B8A0-72BB08002427}" type="slidenum">
              <a:rPr lang="en-GB" smtClean="0"/>
              <a:pPr>
                <a:defRPr/>
              </a:pPr>
              <a:t>‹#›</a:t>
            </a:fld>
            <a:r>
              <a:rPr lang="en-GB" dirty="0" smtClean="0"/>
              <a:t>, </a:t>
            </a:r>
            <a:fld id="{C2599C56-2AB5-4B2D-870D-492648420BDE}" type="datetime1">
              <a:rPr lang="en-GB" smtClean="0"/>
              <a:pPr>
                <a:defRPr/>
              </a:pPr>
              <a:t>17/03/2016</a:t>
            </a:fld>
            <a:endParaRPr lang="en-GB" dirty="0"/>
          </a:p>
        </p:txBody>
      </p:sp>
    </p:spTree>
    <p:extLst>
      <p:ext uri="{BB962C8B-B14F-4D97-AF65-F5344CB8AC3E}">
        <p14:creationId xmlns:p14="http://schemas.microsoft.com/office/powerpoint/2010/main" val="350266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xfrm>
            <a:off x="1089025" y="6453188"/>
            <a:ext cx="7918450" cy="404812"/>
          </a:xfrm>
          <a:prstGeom prst="rect">
            <a:avLst/>
          </a:prstGeom>
          <a:ln/>
        </p:spPr>
        <p:txBody>
          <a:bodyPr/>
          <a:lstStyle>
            <a:lvl1pPr>
              <a:defRPr/>
            </a:lvl1pPr>
          </a:lstStyle>
          <a:p>
            <a:pPr>
              <a:defRPr/>
            </a:pPr>
            <a:fld id="{85AC5CB0-6491-4202-989B-57B2D51BA0FA}" type="slidenum">
              <a:rPr lang="en-GB" smtClean="0"/>
              <a:pPr>
                <a:defRPr/>
              </a:pPr>
              <a:t>‹#›</a:t>
            </a:fld>
            <a:r>
              <a:rPr lang="en-GB" dirty="0" smtClean="0"/>
              <a:t>, </a:t>
            </a:r>
            <a:fld id="{C2599C56-2AB5-4B2D-870D-492648420BDE}" type="datetime1">
              <a:rPr lang="en-GB" smtClean="0"/>
              <a:pPr>
                <a:defRPr/>
              </a:pPr>
              <a:t>17/03/2016</a:t>
            </a:fld>
            <a:endParaRPr lang="en-GB" dirty="0"/>
          </a:p>
        </p:txBody>
      </p:sp>
    </p:spTree>
    <p:extLst>
      <p:ext uri="{BB962C8B-B14F-4D97-AF65-F5344CB8AC3E}">
        <p14:creationId xmlns:p14="http://schemas.microsoft.com/office/powerpoint/2010/main" val="89619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lstStyle>
            <a:lvl1pPr algn="l">
              <a:defRPr sz="2000" b="1"/>
            </a:lvl1pPr>
          </a:lstStyle>
          <a:p>
            <a:r>
              <a:rPr lang="en-GB" dirty="0" smtClean="0"/>
              <a:t>Click to edit Master title style</a:t>
            </a:r>
            <a:endParaRPr lang="en-GB" dirty="0"/>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custDataLst>
              <p:tags r:id="rId4"/>
            </p:custDataLst>
          </p:nvPr>
        </p:nvSpPr>
        <p:spPr>
          <a:xfrm>
            <a:off x="1089025" y="6453188"/>
            <a:ext cx="7918450" cy="404812"/>
          </a:xfrm>
          <a:prstGeom prst="rect">
            <a:avLst/>
          </a:prstGeom>
          <a:ln/>
        </p:spPr>
        <p:txBody>
          <a:bodyPr/>
          <a:lstStyle>
            <a:lvl1pPr>
              <a:defRPr/>
            </a:lvl1pPr>
          </a:lstStyle>
          <a:p>
            <a:pPr>
              <a:defRPr/>
            </a:pPr>
            <a:fld id="{B9D8887D-D017-42BE-816C-9AE8240879AA}" type="slidenum">
              <a:rPr lang="en-GB" smtClean="0"/>
              <a:pPr>
                <a:defRPr/>
              </a:pPr>
              <a:t>‹#›</a:t>
            </a:fld>
            <a:r>
              <a:rPr lang="en-GB" dirty="0" smtClean="0"/>
              <a:t>, </a:t>
            </a:r>
            <a:fld id="{C2599C56-2AB5-4B2D-870D-492648420BDE}" type="datetime1">
              <a:rPr lang="en-GB" smtClean="0"/>
              <a:pPr>
                <a:defRPr/>
              </a:pPr>
              <a:t>17/03/2016</a:t>
            </a:fld>
            <a:endParaRPr lang="en-GB" dirty="0"/>
          </a:p>
        </p:txBody>
      </p:sp>
    </p:spTree>
    <p:extLst>
      <p:ext uri="{BB962C8B-B14F-4D97-AF65-F5344CB8AC3E}">
        <p14:creationId xmlns:p14="http://schemas.microsoft.com/office/powerpoint/2010/main" val="104384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lstStyle>
            <a:lvl1pPr algn="l">
              <a:defRPr sz="2000" b="1"/>
            </a:lvl1pPr>
          </a:lstStyle>
          <a:p>
            <a:r>
              <a:rPr lang="en-GB"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custDataLst>
              <p:tags r:id="rId2"/>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sldNum" sz="quarter" idx="10"/>
            <p:custDataLst>
              <p:tags r:id="rId3"/>
            </p:custDataLst>
          </p:nvPr>
        </p:nvSpPr>
        <p:spPr>
          <a:xfrm>
            <a:off x="1089025" y="6453188"/>
            <a:ext cx="7918450" cy="404812"/>
          </a:xfrm>
          <a:prstGeom prst="rect">
            <a:avLst/>
          </a:prstGeom>
          <a:ln/>
        </p:spPr>
        <p:txBody>
          <a:bodyPr/>
          <a:lstStyle>
            <a:lvl1pPr>
              <a:defRPr/>
            </a:lvl1pPr>
          </a:lstStyle>
          <a:p>
            <a:pPr>
              <a:defRPr/>
            </a:pPr>
            <a:fld id="{36BF5363-8F8C-4650-9AB3-F58C69F56CFB}" type="slidenum">
              <a:rPr lang="en-GB" smtClean="0"/>
              <a:pPr>
                <a:defRPr/>
              </a:pPr>
              <a:t>‹#›</a:t>
            </a:fld>
            <a:r>
              <a:rPr lang="en-GB" dirty="0" smtClean="0"/>
              <a:t>, </a:t>
            </a:r>
            <a:fld id="{C2599C56-2AB5-4B2D-870D-492648420BDE}" type="datetime1">
              <a:rPr lang="en-GB" smtClean="0"/>
              <a:pPr>
                <a:defRPr/>
              </a:pPr>
              <a:t>17/03/2016</a:t>
            </a:fld>
            <a:endParaRPr lang="en-GB" dirty="0"/>
          </a:p>
        </p:txBody>
      </p:sp>
    </p:spTree>
    <p:extLst>
      <p:ext uri="{BB962C8B-B14F-4D97-AF65-F5344CB8AC3E}">
        <p14:creationId xmlns:p14="http://schemas.microsoft.com/office/powerpoint/2010/main" val="29793278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pic>
        <p:nvPicPr>
          <p:cNvPr id="3" name="Picture 2"/>
          <p:cNvPicPr>
            <a:picLocks/>
          </p:cNvPicPr>
          <p:nvPr userDrawn="1">
            <p:custDataLst>
              <p:tags r:id="rId13"/>
            </p:custDataLst>
          </p:nvPr>
        </p:nvPicPr>
        <p:blipFill>
          <a:blip r:embed="rId18" cstate="print">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1027" name="Rectangle 2"/>
          <p:cNvSpPr>
            <a:spLocks noGrp="1" noChangeArrowheads="1"/>
          </p:cNvSpPr>
          <p:nvPr>
            <p:ph type="title"/>
            <p:custDataLst>
              <p:tags r:id="rId14"/>
            </p:custDataLst>
          </p:nvPr>
        </p:nvSpPr>
        <p:spPr bwMode="auto">
          <a:xfrm>
            <a:off x="647700" y="692150"/>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p>
            <a:pPr lvl="0"/>
            <a:r>
              <a:rPr lang="en-GB" altLang="de-DE" dirty="0" smtClean="0"/>
              <a:t>Click to edit Master title style</a:t>
            </a:r>
          </a:p>
        </p:txBody>
      </p:sp>
      <p:sp>
        <p:nvSpPr>
          <p:cNvPr id="1028" name="Rectangle 3"/>
          <p:cNvSpPr>
            <a:spLocks noGrp="1" noChangeArrowheads="1"/>
          </p:cNvSpPr>
          <p:nvPr>
            <p:ph type="body" idx="1"/>
            <p:custDataLst>
              <p:tags r:id="rId15"/>
            </p:custDataLst>
          </p:nvPr>
        </p:nvSpPr>
        <p:spPr bwMode="auto">
          <a:xfrm>
            <a:off x="647700" y="1798638"/>
            <a:ext cx="8169275"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pPr lvl="0"/>
            <a:r>
              <a:rPr lang="en-GB" altLang="de-DE" dirty="0" smtClean="0"/>
              <a:t>Click to edit Master text styles</a:t>
            </a:r>
          </a:p>
          <a:p>
            <a:pPr lvl="1"/>
            <a:r>
              <a:rPr lang="en-GB" altLang="de-DE" dirty="0" smtClean="0"/>
              <a:t>Second level</a:t>
            </a:r>
          </a:p>
          <a:p>
            <a:pPr lvl="2"/>
            <a:r>
              <a:rPr lang="en-GB" altLang="de-DE" dirty="0" smtClean="0"/>
              <a:t>Third level</a:t>
            </a:r>
          </a:p>
          <a:p>
            <a:pPr lvl="3"/>
            <a:r>
              <a:rPr lang="en-GB" altLang="de-DE" dirty="0" smtClean="0"/>
              <a:t>Fourth level</a:t>
            </a:r>
          </a:p>
          <a:p>
            <a:pPr lvl="4"/>
            <a:r>
              <a:rPr lang="en-GB" altLang="de-DE" dirty="0" smtClean="0"/>
              <a:t>Fifth level</a:t>
            </a:r>
          </a:p>
        </p:txBody>
      </p:sp>
      <p:sp>
        <p:nvSpPr>
          <p:cNvPr id="9" name="Text Box 9"/>
          <p:cNvSpPr txBox="1">
            <a:spLocks noChangeArrowheads="1"/>
          </p:cNvSpPr>
          <p:nvPr userDrawn="1">
            <p:custDataLst>
              <p:tags r:id="rId16"/>
            </p:custDataLst>
          </p:nvPr>
        </p:nvSpPr>
        <p:spPr bwMode="auto">
          <a:xfrm>
            <a:off x="6084168" y="6454775"/>
            <a:ext cx="270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algn="r" eaLnBrk="1" hangingPunct="1">
              <a:defRPr/>
            </a:pPr>
            <a:fld id="{F4CE44E6-EA8D-431A-987A-48908E8E6FA1}" type="slidenum">
              <a:rPr lang="de-CH" sz="700" smtClean="0"/>
              <a:t>‹#›</a:t>
            </a:fld>
            <a:endParaRPr lang="de-CH" sz="700" dirty="0" smtClean="0"/>
          </a:p>
        </p:txBody>
      </p:sp>
      <p:sp>
        <p:nvSpPr>
          <p:cNvPr id="10" name="Text Box 9"/>
          <p:cNvSpPr txBox="1">
            <a:spLocks noChangeArrowheads="1"/>
          </p:cNvSpPr>
          <p:nvPr userDrawn="1">
            <p:custDataLst>
              <p:tags r:id="rId17"/>
            </p:custDataLst>
          </p:nvPr>
        </p:nvSpPr>
        <p:spPr bwMode="auto">
          <a:xfrm>
            <a:off x="642938" y="6454775"/>
            <a:ext cx="270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700" dirty="0" smtClean="0"/>
              <a:t>TA.BA_APPE.F1601</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hf hdr="0" ftr="0"/>
  <p:txStyles>
    <p:title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p:titleStyle>
    <p:body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ysql.com/products/workbenc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n.wikipedia.org/wiki/Isolation_(database_system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astah.net/editions/commun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en.wikipedia.org/wiki/List_of_Unified_Modeling_Language_too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47700" y="2054373"/>
            <a:ext cx="5541963" cy="1296988"/>
          </a:xfrm>
        </p:spPr>
        <p:txBody>
          <a:bodyPr/>
          <a:lstStyle/>
          <a:p>
            <a:pPr eaLnBrk="1" hangingPunct="1"/>
            <a:r>
              <a:rPr lang="en-GB" altLang="de-DE" dirty="0" smtClean="0"/>
              <a:t>Persistence with JPA</a:t>
            </a:r>
            <a:br>
              <a:rPr lang="en-GB" altLang="de-DE" dirty="0" smtClean="0"/>
            </a:br>
            <a:r>
              <a:rPr lang="en-GB" altLang="de-DE" dirty="0" smtClean="0"/>
              <a:t>Module: APPE</a:t>
            </a:r>
          </a:p>
        </p:txBody>
      </p:sp>
      <p:sp>
        <p:nvSpPr>
          <p:cNvPr id="3076" name="Rectangle 3"/>
          <p:cNvSpPr>
            <a:spLocks noGrp="1" noChangeArrowheads="1"/>
          </p:cNvSpPr>
          <p:nvPr>
            <p:ph type="subTitle" idx="1"/>
          </p:nvPr>
        </p:nvSpPr>
        <p:spPr>
          <a:xfrm>
            <a:off x="647700" y="5432573"/>
            <a:ext cx="5508625" cy="1020763"/>
          </a:xfrm>
        </p:spPr>
        <p:txBody>
          <a:bodyPr/>
          <a:lstStyle/>
          <a:p>
            <a:pPr eaLnBrk="1" hangingPunct="1"/>
            <a:endParaRPr lang="de-CH" altLang="de-DE" dirty="0" smtClean="0"/>
          </a:p>
        </p:txBody>
      </p:sp>
    </p:spTree>
    <p:extLst>
      <p:ext uri="{BB962C8B-B14F-4D97-AF65-F5344CB8AC3E}">
        <p14:creationId xmlns:p14="http://schemas.microsoft.com/office/powerpoint/2010/main" val="3816138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Refresher: JPA / ORM Basics</a:t>
            </a:r>
            <a:endParaRPr lang="en-US" dirty="0"/>
          </a:p>
        </p:txBody>
      </p:sp>
      <p:sp>
        <p:nvSpPr>
          <p:cNvPr id="3" name="Content Placeholder 2"/>
          <p:cNvSpPr>
            <a:spLocks noGrp="1"/>
          </p:cNvSpPr>
          <p:nvPr>
            <p:ph idx="1"/>
          </p:nvPr>
        </p:nvSpPr>
        <p:spPr/>
        <p:txBody>
          <a:bodyPr/>
          <a:lstStyle/>
          <a:p>
            <a:pPr marL="0" indent="0">
              <a:buNone/>
            </a:pPr>
            <a:r>
              <a:rPr lang="en-GB" dirty="0" smtClean="0"/>
              <a:t>JPA Elements:</a:t>
            </a:r>
          </a:p>
          <a:p>
            <a:pPr marL="0" indent="0">
              <a:buNone/>
            </a:pPr>
            <a:endParaRPr lang="en-GB" dirty="0" smtClean="0"/>
          </a:p>
          <a:p>
            <a:pPr>
              <a:spcBef>
                <a:spcPts val="0"/>
              </a:spcBef>
              <a:spcAft>
                <a:spcPts val="1800"/>
              </a:spcAft>
              <a:buFont typeface="Wingdings" panose="05000000000000000000" pitchFamily="2" charset="2"/>
              <a:buChar char="§"/>
            </a:pPr>
            <a:r>
              <a:rPr lang="en-GB" dirty="0" smtClean="0"/>
              <a:t>Entity: Java class, mapped to a table in the database</a:t>
            </a:r>
          </a:p>
          <a:p>
            <a:pPr>
              <a:spcBef>
                <a:spcPts val="0"/>
              </a:spcBef>
              <a:spcAft>
                <a:spcPts val="1800"/>
              </a:spcAft>
              <a:buFont typeface="Wingdings" panose="05000000000000000000" pitchFamily="2" charset="2"/>
              <a:buChar char="§"/>
            </a:pPr>
            <a:r>
              <a:rPr lang="en-GB" dirty="0" smtClean="0"/>
              <a:t>Annotation: Definition of the OR mapping (Java class to database table)</a:t>
            </a:r>
          </a:p>
          <a:p>
            <a:pPr>
              <a:spcBef>
                <a:spcPts val="0"/>
              </a:spcBef>
              <a:spcAft>
                <a:spcPts val="1800"/>
              </a:spcAft>
              <a:buFont typeface="Wingdings" panose="05000000000000000000" pitchFamily="2" charset="2"/>
              <a:buChar char="§"/>
            </a:pPr>
            <a:r>
              <a:rPr lang="en-GB" dirty="0" err="1" smtClean="0"/>
              <a:t>EntityManager</a:t>
            </a:r>
            <a:r>
              <a:rPr lang="en-GB" dirty="0" smtClean="0"/>
              <a:t>: Class to access entity objects and perform persistence operations</a:t>
            </a:r>
          </a:p>
          <a:p>
            <a:pPr>
              <a:spcBef>
                <a:spcPts val="0"/>
              </a:spcBef>
              <a:spcAft>
                <a:spcPts val="1800"/>
              </a:spcAft>
              <a:buFont typeface="Wingdings" panose="05000000000000000000" pitchFamily="2" charset="2"/>
              <a:buChar char="§"/>
            </a:pPr>
            <a:r>
              <a:rPr lang="en-GB" dirty="0" smtClean="0"/>
              <a:t>Persistence Unit: Configuration data for connectivity, DB driver, …</a:t>
            </a:r>
          </a:p>
          <a:p>
            <a:pPr>
              <a:spcBef>
                <a:spcPts val="0"/>
              </a:spcBef>
              <a:spcAft>
                <a:spcPts val="1800"/>
              </a:spcAft>
              <a:buFont typeface="Wingdings" panose="05000000000000000000" pitchFamily="2" charset="2"/>
              <a:buChar char="§"/>
            </a:pPr>
            <a:r>
              <a:rPr lang="en-GB" dirty="0" smtClean="0"/>
              <a:t>JPQL: Object-oriented </a:t>
            </a:r>
            <a:r>
              <a:rPr lang="en-GB" dirty="0"/>
              <a:t>query language, </a:t>
            </a:r>
            <a:r>
              <a:rPr lang="en-GB" dirty="0" smtClean="0"/>
              <a:t>platform-independent</a:t>
            </a:r>
            <a:endParaRPr lang="en-GB" dirty="0"/>
          </a:p>
        </p:txBody>
      </p:sp>
    </p:spTree>
    <p:extLst>
      <p:ext uri="{BB962C8B-B14F-4D97-AF65-F5344CB8AC3E}">
        <p14:creationId xmlns:p14="http://schemas.microsoft.com/office/powerpoint/2010/main" val="3545590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Refresher: JPA / ORM Basics</a:t>
            </a:r>
            <a:endParaRPr lang="en-GB" dirty="0"/>
          </a:p>
        </p:txBody>
      </p:sp>
      <p:sp>
        <p:nvSpPr>
          <p:cNvPr id="3" name="Content Placeholder 2"/>
          <p:cNvSpPr>
            <a:spLocks noGrp="1"/>
          </p:cNvSpPr>
          <p:nvPr>
            <p:ph idx="1"/>
          </p:nvPr>
        </p:nvSpPr>
        <p:spPr/>
        <p:txBody>
          <a:bodyPr/>
          <a:lstStyle/>
          <a:p>
            <a:pPr marL="0" indent="0">
              <a:buNone/>
            </a:pPr>
            <a:r>
              <a:rPr lang="en-GB" dirty="0"/>
              <a:t>JPA </a:t>
            </a:r>
            <a:r>
              <a:rPr lang="en-GB" dirty="0" smtClean="0"/>
              <a:t>Annotation:</a:t>
            </a:r>
          </a:p>
          <a:p>
            <a:pPr marL="0" indent="0">
              <a:buNone/>
            </a:pPr>
            <a:endParaRPr lang="en-GB" dirty="0" smtClean="0"/>
          </a:p>
          <a:p>
            <a:pPr>
              <a:spcBef>
                <a:spcPts val="0"/>
              </a:spcBef>
              <a:spcAft>
                <a:spcPts val="1800"/>
              </a:spcAft>
              <a:buFont typeface="Wingdings" panose="05000000000000000000" pitchFamily="2" charset="2"/>
              <a:buChar char="§"/>
            </a:pPr>
            <a:r>
              <a:rPr lang="en-GB" dirty="0"/>
              <a:t>@Entity:  </a:t>
            </a:r>
            <a:r>
              <a:rPr lang="en-GB" dirty="0" smtClean="0"/>
              <a:t>Designate </a:t>
            </a:r>
            <a:r>
              <a:rPr lang="en-GB" dirty="0"/>
              <a:t>a </a:t>
            </a:r>
            <a:r>
              <a:rPr lang="en-GB" dirty="0" smtClean="0"/>
              <a:t>java </a:t>
            </a:r>
            <a:r>
              <a:rPr lang="en-GB" dirty="0"/>
              <a:t>class as </a:t>
            </a:r>
            <a:r>
              <a:rPr lang="en-GB" dirty="0" smtClean="0"/>
              <a:t>entity</a:t>
            </a:r>
          </a:p>
          <a:p>
            <a:pPr>
              <a:spcBef>
                <a:spcPts val="0"/>
              </a:spcBef>
              <a:spcAft>
                <a:spcPts val="1800"/>
              </a:spcAft>
              <a:buFont typeface="Wingdings" panose="05000000000000000000" pitchFamily="2" charset="2"/>
              <a:buChar char="§"/>
            </a:pPr>
            <a:r>
              <a:rPr lang="en-GB" dirty="0"/>
              <a:t>@</a:t>
            </a:r>
            <a:r>
              <a:rPr lang="en-GB" dirty="0" smtClean="0"/>
              <a:t>Table: S</a:t>
            </a:r>
            <a:r>
              <a:rPr lang="en-US" dirty="0" err="1" smtClean="0"/>
              <a:t>pecify</a:t>
            </a:r>
            <a:r>
              <a:rPr lang="en-US" dirty="0" smtClean="0"/>
              <a:t> </a:t>
            </a:r>
            <a:r>
              <a:rPr lang="en-US" dirty="0"/>
              <a:t>the </a:t>
            </a:r>
            <a:r>
              <a:rPr lang="en-US" dirty="0" smtClean="0"/>
              <a:t>table </a:t>
            </a:r>
            <a:r>
              <a:rPr lang="en-US" dirty="0"/>
              <a:t>associated with </a:t>
            </a:r>
            <a:r>
              <a:rPr lang="en-US" dirty="0" smtClean="0"/>
              <a:t>the Entity (optional)</a:t>
            </a:r>
          </a:p>
          <a:p>
            <a:pPr>
              <a:spcBef>
                <a:spcPts val="0"/>
              </a:spcBef>
              <a:spcAft>
                <a:spcPts val="1800"/>
              </a:spcAft>
              <a:buFont typeface="Wingdings" panose="05000000000000000000" pitchFamily="2" charset="2"/>
              <a:buChar char="§"/>
            </a:pPr>
            <a:r>
              <a:rPr lang="en-GB" dirty="0"/>
              <a:t>@</a:t>
            </a:r>
            <a:r>
              <a:rPr lang="en-GB" dirty="0" smtClean="0"/>
              <a:t>Id: </a:t>
            </a:r>
            <a:r>
              <a:rPr lang="en-US" dirty="0"/>
              <a:t>Designate a field as primary </a:t>
            </a:r>
            <a:r>
              <a:rPr lang="en-US" dirty="0" smtClean="0"/>
              <a:t>key</a:t>
            </a:r>
          </a:p>
          <a:p>
            <a:pPr>
              <a:spcBef>
                <a:spcPts val="0"/>
              </a:spcBef>
              <a:spcAft>
                <a:spcPts val="1800"/>
              </a:spcAft>
              <a:buFont typeface="Wingdings" panose="05000000000000000000" pitchFamily="2" charset="2"/>
              <a:buChar char="§"/>
            </a:pPr>
            <a:r>
              <a:rPr lang="en-GB" dirty="0"/>
              <a:t>@</a:t>
            </a:r>
            <a:r>
              <a:rPr lang="en-GB" dirty="0" smtClean="0"/>
              <a:t>Column: A</a:t>
            </a:r>
            <a:r>
              <a:rPr lang="en-US" dirty="0" err="1" smtClean="0"/>
              <a:t>ssociate</a:t>
            </a:r>
            <a:r>
              <a:rPr lang="en-US" dirty="0" smtClean="0"/>
              <a:t> </a:t>
            </a:r>
            <a:r>
              <a:rPr lang="en-US" dirty="0"/>
              <a:t>a field with a </a:t>
            </a:r>
            <a:r>
              <a:rPr lang="en-US" dirty="0" smtClean="0"/>
              <a:t>column (optional)</a:t>
            </a:r>
            <a:endParaRPr lang="en-GB" dirty="0"/>
          </a:p>
          <a:p>
            <a:pPr>
              <a:spcBef>
                <a:spcPts val="0"/>
              </a:spcBef>
              <a:spcAft>
                <a:spcPts val="1800"/>
              </a:spcAft>
              <a:buFont typeface="Wingdings" panose="05000000000000000000" pitchFamily="2" charset="2"/>
              <a:buChar char="§"/>
            </a:pPr>
            <a:r>
              <a:rPr lang="en-GB" dirty="0"/>
              <a:t>@</a:t>
            </a:r>
            <a:r>
              <a:rPr lang="en-GB" dirty="0" err="1" smtClean="0"/>
              <a:t>OneToMany</a:t>
            </a:r>
            <a:r>
              <a:rPr lang="en-GB" dirty="0" smtClean="0"/>
              <a:t>: </a:t>
            </a:r>
            <a:r>
              <a:rPr lang="de-CH" dirty="0" err="1"/>
              <a:t>Define</a:t>
            </a:r>
            <a:r>
              <a:rPr lang="de-CH" dirty="0"/>
              <a:t> </a:t>
            </a:r>
            <a:r>
              <a:rPr lang="de-CH" dirty="0" err="1"/>
              <a:t>association</a:t>
            </a:r>
            <a:r>
              <a:rPr lang="de-CH" dirty="0"/>
              <a:t> </a:t>
            </a:r>
            <a:r>
              <a:rPr lang="de-CH" dirty="0" err="1"/>
              <a:t>with</a:t>
            </a:r>
            <a:r>
              <a:rPr lang="de-CH" dirty="0"/>
              <a:t> </a:t>
            </a:r>
            <a:r>
              <a:rPr lang="de-CH" dirty="0" err="1" smtClean="0"/>
              <a:t>one-to-many</a:t>
            </a:r>
            <a:r>
              <a:rPr lang="de-CH" dirty="0" smtClean="0"/>
              <a:t> </a:t>
            </a:r>
            <a:r>
              <a:rPr lang="de-CH" dirty="0" err="1"/>
              <a:t>multiplicity</a:t>
            </a:r>
            <a:endParaRPr lang="en-US" dirty="0" smtClean="0"/>
          </a:p>
          <a:p>
            <a:pPr>
              <a:spcBef>
                <a:spcPts val="0"/>
              </a:spcBef>
              <a:spcAft>
                <a:spcPts val="1800"/>
              </a:spcAft>
              <a:buFont typeface="Wingdings" panose="05000000000000000000" pitchFamily="2" charset="2"/>
              <a:buChar char="§"/>
            </a:pPr>
            <a:r>
              <a:rPr lang="de-CH" dirty="0"/>
              <a:t>@</a:t>
            </a:r>
            <a:r>
              <a:rPr lang="de-CH" dirty="0" err="1" smtClean="0"/>
              <a:t>ManyToMany</a:t>
            </a:r>
            <a:r>
              <a:rPr lang="de-CH" dirty="0" smtClean="0"/>
              <a:t>: </a:t>
            </a:r>
            <a:r>
              <a:rPr lang="de-CH" dirty="0" err="1"/>
              <a:t>Define</a:t>
            </a:r>
            <a:r>
              <a:rPr lang="de-CH" dirty="0"/>
              <a:t> </a:t>
            </a:r>
            <a:r>
              <a:rPr lang="de-CH" dirty="0" err="1" smtClean="0"/>
              <a:t>association</a:t>
            </a:r>
            <a:r>
              <a:rPr lang="de-CH" dirty="0" smtClean="0"/>
              <a:t> </a:t>
            </a:r>
            <a:r>
              <a:rPr lang="de-CH" dirty="0" err="1" smtClean="0"/>
              <a:t>with</a:t>
            </a:r>
            <a:r>
              <a:rPr lang="de-CH" dirty="0" smtClean="0"/>
              <a:t> </a:t>
            </a:r>
            <a:r>
              <a:rPr lang="de-CH" dirty="0" err="1" smtClean="0"/>
              <a:t>many-to-many</a:t>
            </a:r>
            <a:r>
              <a:rPr lang="de-CH" dirty="0" smtClean="0"/>
              <a:t> </a:t>
            </a:r>
            <a:r>
              <a:rPr lang="de-CH" dirty="0" err="1" smtClean="0"/>
              <a:t>multiplicity</a:t>
            </a:r>
            <a:endParaRPr lang="de-CH" dirty="0" smtClean="0"/>
          </a:p>
          <a:p>
            <a:pPr>
              <a:spcBef>
                <a:spcPts val="0"/>
              </a:spcBef>
              <a:spcAft>
                <a:spcPts val="1800"/>
              </a:spcAft>
              <a:buFont typeface="Wingdings" panose="05000000000000000000" pitchFamily="2" charset="2"/>
              <a:buChar char="§"/>
            </a:pPr>
            <a:r>
              <a:rPr lang="de-CH" dirty="0" smtClean="0"/>
              <a:t>…</a:t>
            </a:r>
            <a:endParaRPr lang="en-GB" dirty="0" smtClean="0"/>
          </a:p>
          <a:p>
            <a:pPr marL="0" indent="0">
              <a:buNone/>
            </a:pPr>
            <a:endParaRPr lang="en-GB" dirty="0"/>
          </a:p>
        </p:txBody>
      </p:sp>
    </p:spTree>
    <p:extLst>
      <p:ext uri="{BB962C8B-B14F-4D97-AF65-F5344CB8AC3E}">
        <p14:creationId xmlns:p14="http://schemas.microsoft.com/office/powerpoint/2010/main" val="287400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There are two approaches to create the persistence artifacts:</a:t>
            </a:r>
          </a:p>
          <a:p>
            <a:pPr>
              <a:spcBef>
                <a:spcPts val="1800"/>
              </a:spcBef>
              <a:spcAft>
                <a:spcPts val="0"/>
              </a:spcAft>
              <a:buFont typeface="Wingdings" panose="05000000000000000000" pitchFamily="2" charset="2"/>
              <a:buChar char="§"/>
            </a:pPr>
            <a:r>
              <a:rPr lang="en-US" dirty="0" smtClean="0"/>
              <a:t>Code First: </a:t>
            </a:r>
            <a:br>
              <a:rPr lang="en-US" dirty="0" smtClean="0"/>
            </a:br>
            <a:r>
              <a:rPr lang="en-US" dirty="0" smtClean="0"/>
              <a:t>Create all entity classes in Java, add the annotations to map the classes to tables and let the ORM create the database.</a:t>
            </a:r>
          </a:p>
          <a:p>
            <a:pPr>
              <a:spcBef>
                <a:spcPts val="1800"/>
              </a:spcBef>
              <a:spcAft>
                <a:spcPts val="0"/>
              </a:spcAft>
              <a:buFont typeface="Wingdings" panose="05000000000000000000" pitchFamily="2" charset="2"/>
              <a:buChar char="§"/>
            </a:pPr>
            <a:r>
              <a:rPr lang="en-US" dirty="0" smtClean="0"/>
              <a:t>Database First: Create all tables in the database and use an IDE to generate all entity classes and the required annotations.</a:t>
            </a:r>
          </a:p>
          <a:p>
            <a:pPr marL="0" indent="0">
              <a:buNone/>
            </a:pPr>
            <a:r>
              <a:rPr lang="en-US" dirty="0" smtClean="0"/>
              <a:t/>
            </a:r>
            <a:br>
              <a:rPr lang="en-US" dirty="0" smtClean="0"/>
            </a:br>
            <a:r>
              <a:rPr lang="en-US" dirty="0" smtClean="0"/>
              <a:t>My Approach:</a:t>
            </a:r>
          </a:p>
          <a:p>
            <a:pPr>
              <a:spcBef>
                <a:spcPts val="1800"/>
              </a:spcBef>
              <a:spcAft>
                <a:spcPts val="0"/>
              </a:spcAft>
              <a:buFont typeface="Wingdings" panose="05000000000000000000" pitchFamily="2" charset="2"/>
              <a:buChar char="§"/>
            </a:pPr>
            <a:r>
              <a:rPr lang="en-US" dirty="0" smtClean="0"/>
              <a:t>Initial Project Setup: Database First. Less to write + SQL easier to verify than JPA</a:t>
            </a:r>
          </a:p>
          <a:p>
            <a:pPr>
              <a:spcBef>
                <a:spcPts val="1800"/>
              </a:spcBef>
              <a:spcAft>
                <a:spcPts val="0"/>
              </a:spcAft>
              <a:buFont typeface="Wingdings" panose="05000000000000000000" pitchFamily="2" charset="2"/>
              <a:buChar char="§"/>
            </a:pPr>
            <a:r>
              <a:rPr lang="en-US" dirty="0" smtClean="0"/>
              <a:t>Development with local Database: Code First with strategy </a:t>
            </a:r>
            <a:r>
              <a:rPr lang="en-US" i="1" dirty="0" smtClean="0"/>
              <a:t>Drop and Create</a:t>
            </a:r>
            <a:r>
              <a:rPr lang="en-US" dirty="0" smtClean="0"/>
              <a:t>. Schema is implicitly under version control via entity classes.</a:t>
            </a:r>
          </a:p>
          <a:p>
            <a:pPr>
              <a:spcBef>
                <a:spcPts val="1800"/>
              </a:spcBef>
              <a:spcAft>
                <a:spcPts val="0"/>
              </a:spcAft>
              <a:buFont typeface="Wingdings" panose="05000000000000000000" pitchFamily="2" charset="2"/>
              <a:buChar char="§"/>
            </a:pPr>
            <a:r>
              <a:rPr lang="en-US" dirty="0" smtClean="0"/>
              <a:t>Development / Integration with shared or productive Database: no auto generation, in order to detect </a:t>
            </a:r>
            <a:r>
              <a:rPr lang="en-US" dirty="0"/>
              <a:t>compatibility </a:t>
            </a:r>
            <a:r>
              <a:rPr lang="en-US" dirty="0" smtClean="0"/>
              <a:t>issues.</a:t>
            </a:r>
            <a:endParaRPr lang="en-US" dirty="0"/>
          </a:p>
        </p:txBody>
      </p:sp>
      <p:sp>
        <p:nvSpPr>
          <p:cNvPr id="7" name="Title 1"/>
          <p:cNvSpPr>
            <a:spLocks noGrp="1"/>
          </p:cNvSpPr>
          <p:nvPr>
            <p:ph type="title"/>
          </p:nvPr>
        </p:nvSpPr>
        <p:spPr>
          <a:xfrm>
            <a:off x="647700" y="692150"/>
            <a:ext cx="8169275" cy="432594"/>
          </a:xfrm>
        </p:spPr>
        <p:txBody>
          <a:bodyPr/>
          <a:lstStyle/>
          <a:p>
            <a:r>
              <a:rPr lang="en-US" dirty="0"/>
              <a:t>Creating the Persistence </a:t>
            </a:r>
            <a:r>
              <a:rPr lang="en-US" dirty="0" smtClean="0"/>
              <a:t>Layer</a:t>
            </a:r>
            <a:endParaRPr lang="en-US" dirty="0"/>
          </a:p>
        </p:txBody>
      </p:sp>
    </p:spTree>
    <p:extLst>
      <p:ext uri="{BB962C8B-B14F-4D97-AF65-F5344CB8AC3E}">
        <p14:creationId xmlns:p14="http://schemas.microsoft.com/office/powerpoint/2010/main" val="1080130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51197" y="692150"/>
            <a:ext cx="8169275" cy="57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a:lstStyle>
          <a:p>
            <a:r>
              <a:rPr lang="en-US" dirty="0"/>
              <a:t>Creating the Persistence Layer</a:t>
            </a:r>
            <a:br>
              <a:rPr lang="en-US" dirty="0"/>
            </a:br>
            <a:r>
              <a:rPr lang="en-US" b="0" dirty="0" smtClean="0"/>
              <a:t>with </a:t>
            </a:r>
            <a:r>
              <a:rPr lang="en-US" b="0" dirty="0" err="1" smtClean="0"/>
              <a:t>Netbeans</a:t>
            </a:r>
            <a:endParaRPr lang="de-CH" b="0" kern="0" dirty="0"/>
          </a:p>
        </p:txBody>
      </p:sp>
      <p:sp>
        <p:nvSpPr>
          <p:cNvPr id="3" name="Content Placeholder 2"/>
          <p:cNvSpPr>
            <a:spLocks noGrp="1"/>
          </p:cNvSpPr>
          <p:nvPr>
            <p:ph idx="1"/>
          </p:nvPr>
        </p:nvSpPr>
        <p:spPr/>
        <p:txBody>
          <a:bodyPr/>
          <a:lstStyle/>
          <a:p>
            <a:pPr marL="342900" indent="-342900">
              <a:buFont typeface="+mj-lt"/>
              <a:buAutoNum type="arabicPeriod"/>
            </a:pPr>
            <a:r>
              <a:rPr lang="en-GB" dirty="0" smtClean="0"/>
              <a:t>Create the database schema (with SQL or DBMS Editor)</a:t>
            </a:r>
            <a:br>
              <a:rPr lang="en-GB" dirty="0" smtClean="0"/>
            </a:br>
            <a:r>
              <a:rPr lang="en-GB" dirty="0" smtClean="0"/>
              <a:t>use </a:t>
            </a:r>
            <a:r>
              <a:rPr lang="en-GB" dirty="0" err="1" smtClean="0"/>
              <a:t>Netbeans</a:t>
            </a:r>
            <a:r>
              <a:rPr lang="en-GB" dirty="0" smtClean="0"/>
              <a:t> / Services or an external Tool such as </a:t>
            </a:r>
            <a:r>
              <a:rPr lang="en-GB" dirty="0" err="1" smtClean="0">
                <a:hlinkClick r:id="rId3"/>
              </a:rPr>
              <a:t>MySql</a:t>
            </a:r>
            <a:r>
              <a:rPr lang="en-GB" dirty="0" smtClean="0">
                <a:hlinkClick r:id="rId3"/>
              </a:rPr>
              <a:t> Workbench</a:t>
            </a:r>
            <a:r>
              <a:rPr lang="en-GB" dirty="0" smtClean="0"/>
              <a:t>.</a:t>
            </a:r>
          </a:p>
          <a:p>
            <a:pPr marL="342900" indent="-342900">
              <a:spcBef>
                <a:spcPts val="1200"/>
              </a:spcBef>
              <a:buFont typeface="+mj-lt"/>
              <a:buAutoNum type="arabicPeriod"/>
            </a:pPr>
            <a:r>
              <a:rPr lang="en-GB" dirty="0" smtClean="0"/>
              <a:t>In </a:t>
            </a:r>
            <a:r>
              <a:rPr lang="en-GB" dirty="0" err="1" smtClean="0"/>
              <a:t>Netbeans</a:t>
            </a:r>
            <a:r>
              <a:rPr lang="en-GB" dirty="0" smtClean="0"/>
              <a:t> add the library </a:t>
            </a:r>
            <a:r>
              <a:rPr lang="en-GB" b="1" dirty="0" err="1" smtClean="0"/>
              <a:t>EclipseLink</a:t>
            </a:r>
            <a:r>
              <a:rPr lang="en-GB" dirty="0" smtClean="0"/>
              <a:t> (or the ORM of your choice) to the project as well as the </a:t>
            </a:r>
            <a:r>
              <a:rPr lang="en-GB" b="1" dirty="0" smtClean="0"/>
              <a:t>MySQL JDBC Driver</a:t>
            </a:r>
            <a:r>
              <a:rPr lang="en-GB" dirty="0" smtClean="0"/>
              <a:t>.</a:t>
            </a:r>
          </a:p>
          <a:p>
            <a:pPr marL="342900" indent="-342900">
              <a:spcBef>
                <a:spcPts val="1200"/>
              </a:spcBef>
              <a:buFont typeface="+mj-lt"/>
              <a:buAutoNum type="arabicPeriod"/>
            </a:pPr>
            <a:r>
              <a:rPr lang="en-GB" dirty="0" smtClean="0"/>
              <a:t>In </a:t>
            </a:r>
            <a:r>
              <a:rPr lang="en-GB" dirty="0" err="1" smtClean="0"/>
              <a:t>Netbeans</a:t>
            </a:r>
            <a:r>
              <a:rPr lang="en-GB" dirty="0" smtClean="0"/>
              <a:t> choose </a:t>
            </a:r>
            <a:r>
              <a:rPr lang="en-GB" b="1" dirty="0" smtClean="0"/>
              <a:t>new</a:t>
            </a:r>
            <a:r>
              <a:rPr lang="en-GB" dirty="0" smtClean="0"/>
              <a:t> and </a:t>
            </a:r>
            <a:r>
              <a:rPr lang="en-GB" b="1" dirty="0" smtClean="0"/>
              <a:t>Entity Classes from Database</a:t>
            </a:r>
            <a:r>
              <a:rPr lang="en-GB" dirty="0" smtClean="0"/>
              <a:t> and follow the steps in the wizard.</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a:p>
            <a:pPr marL="342900" indent="-342900">
              <a:spcBef>
                <a:spcPts val="4200"/>
              </a:spcBef>
              <a:buFont typeface="+mj-lt"/>
              <a:buAutoNum type="arabicPeriod"/>
            </a:pPr>
            <a:endParaRPr lang="en-GB" dirty="0" smtClean="0"/>
          </a:p>
          <a:p>
            <a:pPr marL="342900" indent="-342900">
              <a:buFont typeface="+mj-lt"/>
              <a:buAutoNum type="arabicPeriod"/>
            </a:pPr>
            <a:endParaRPr lang="en-GB"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280395"/>
            <a:ext cx="44481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645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CRUD </a:t>
            </a:r>
            <a:r>
              <a:rPr lang="en-US" dirty="0" smtClean="0"/>
              <a:t>Operations </a:t>
            </a:r>
            <a:br>
              <a:rPr lang="en-US" dirty="0" smtClean="0"/>
            </a:br>
            <a:r>
              <a:rPr lang="en-US" b="0" dirty="0" smtClean="0"/>
              <a:t>with referenced Entities</a:t>
            </a:r>
            <a:endParaRPr lang="de-CH" b="0" dirty="0"/>
          </a:p>
        </p:txBody>
      </p:sp>
      <p:sp>
        <p:nvSpPr>
          <p:cNvPr id="3" name="Content Placeholder 2"/>
          <p:cNvSpPr>
            <a:spLocks noGrp="1"/>
          </p:cNvSpPr>
          <p:nvPr>
            <p:ph idx="1"/>
          </p:nvPr>
        </p:nvSpPr>
        <p:spPr>
          <a:xfrm>
            <a:off x="647700" y="1412777"/>
            <a:ext cx="8169275" cy="432048"/>
          </a:xfrm>
        </p:spPr>
        <p:txBody>
          <a:bodyPr/>
          <a:lstStyle/>
          <a:p>
            <a:pPr marL="0" indent="0">
              <a:buNone/>
            </a:pPr>
            <a:r>
              <a:rPr lang="de-CH" dirty="0" smtClean="0"/>
              <a:t>Create:</a:t>
            </a:r>
            <a:endParaRPr lang="de-CH" dirty="0"/>
          </a:p>
        </p:txBody>
      </p:sp>
      <p:sp>
        <p:nvSpPr>
          <p:cNvPr id="4" name="Content Placeholder 2"/>
          <p:cNvSpPr txBox="1">
            <a:spLocks/>
          </p:cNvSpPr>
          <p:nvPr/>
        </p:nvSpPr>
        <p:spPr bwMode="auto">
          <a:xfrm>
            <a:off x="651197" y="1844824"/>
            <a:ext cx="8169275" cy="3966443"/>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a:solidFill>
                  <a:srgbClr val="969696"/>
                </a:solidFill>
                <a:latin typeface="Courier New" panose="02070309020205020404" pitchFamily="49" charset="0"/>
                <a:cs typeface="Courier New" panose="02070309020205020404" pitchFamily="49" charset="0"/>
              </a:rPr>
              <a:t>// </a:t>
            </a:r>
            <a:r>
              <a:rPr lang="de-CH" sz="1400" dirty="0" err="1" smtClean="0">
                <a:solidFill>
                  <a:srgbClr val="969696"/>
                </a:solidFill>
                <a:latin typeface="Courier New" panose="02070309020205020404" pitchFamily="49" charset="0"/>
                <a:cs typeface="Courier New" panose="02070309020205020404" pitchFamily="49" charset="0"/>
              </a:rPr>
              <a:t>prepare</a:t>
            </a:r>
            <a:endParaRPr lang="de-CH" sz="1400" dirty="0" smtClean="0">
              <a:latin typeface="Courier New" panose="02070309020205020404" pitchFamily="49" charset="0"/>
              <a:cs typeface="Courier New" panose="02070309020205020404" pitchFamily="49" charset="0"/>
            </a:endParaRPr>
          </a:p>
          <a:p>
            <a:pPr marL="0" indent="0">
              <a:buFontTx/>
              <a:buNone/>
            </a:pPr>
            <a:r>
              <a:rPr lang="de-CH" sz="1400" dirty="0" err="1" smtClean="0">
                <a:latin typeface="Courier New" panose="02070309020205020404" pitchFamily="49" charset="0"/>
                <a:cs typeface="Courier New" panose="02070309020205020404" pitchFamily="49" charset="0"/>
              </a:rPr>
              <a:t>EntityManagerFactory</a:t>
            </a:r>
            <a:r>
              <a:rPr lang="de-CH" sz="1400" dirty="0" smtClean="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emf</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Persistence.</a:t>
            </a:r>
            <a:r>
              <a:rPr lang="de-CH" sz="1400" i="1" dirty="0" err="1">
                <a:latin typeface="Courier New" panose="02070309020205020404" pitchFamily="49" charset="0"/>
                <a:cs typeface="Courier New" panose="02070309020205020404" pitchFamily="49" charset="0"/>
              </a:rPr>
              <a:t>createEntityManagerFactory</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Config.</a:t>
            </a:r>
            <a:r>
              <a:rPr lang="de-CH" sz="1400" i="1" dirty="0" err="1">
                <a:solidFill>
                  <a:srgbClr val="009900"/>
                </a:solidFill>
                <a:latin typeface="Courier New" panose="02070309020205020404" pitchFamily="49" charset="0"/>
                <a:cs typeface="Courier New" panose="02070309020205020404" pitchFamily="49" charset="0"/>
              </a:rPr>
              <a:t>DB_Link</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EntityManager</a:t>
            </a:r>
            <a:r>
              <a:rPr lang="de-CH" sz="1400" dirty="0" smtClean="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em</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emf.createEntityManager</a:t>
            </a:r>
            <a:r>
              <a:rPr lang="de-CH" sz="1400" dirty="0" smtClean="0">
                <a:latin typeface="Courier New" panose="02070309020205020404" pitchFamily="49" charset="0"/>
                <a:cs typeface="Courier New" panose="02070309020205020404" pitchFamily="49" charset="0"/>
              </a:rPr>
              <a:t>();</a:t>
            </a:r>
          </a:p>
          <a:p>
            <a:pPr marL="0" indent="0">
              <a:buFontTx/>
              <a:buNone/>
            </a:pPr>
            <a:endParaRPr lang="de-CH" sz="1400" dirty="0">
              <a:solidFill>
                <a:srgbClr val="969696"/>
              </a:solidFill>
              <a:latin typeface="Courier New" panose="02070309020205020404" pitchFamily="49" charset="0"/>
              <a:cs typeface="Courier New" panose="02070309020205020404" pitchFamily="49" charset="0"/>
            </a:endParaRPr>
          </a:p>
          <a:p>
            <a:pPr marL="0" indent="0">
              <a:buFontTx/>
              <a:buNone/>
            </a:pPr>
            <a:r>
              <a:rPr lang="de-CH" sz="1400" dirty="0" smtClean="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Retrieve</a:t>
            </a:r>
            <a:r>
              <a:rPr lang="de-CH" sz="1400" dirty="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required</a:t>
            </a:r>
            <a:r>
              <a:rPr lang="de-CH" sz="1400" dirty="0">
                <a:solidFill>
                  <a:srgbClr val="969696"/>
                </a:solidFill>
                <a:latin typeface="Courier New" panose="02070309020205020404" pitchFamily="49" charset="0"/>
                <a:cs typeface="Courier New" panose="02070309020205020404" pitchFamily="49" charset="0"/>
              </a:rPr>
              <a:t> </a:t>
            </a:r>
            <a:r>
              <a:rPr lang="de-CH" sz="1400" dirty="0" smtClean="0">
                <a:solidFill>
                  <a:srgbClr val="969696"/>
                </a:solidFill>
                <a:latin typeface="Courier New" panose="02070309020205020404" pitchFamily="49" charset="0"/>
                <a:cs typeface="Courier New" panose="02070309020205020404" pitchFamily="49" charset="0"/>
              </a:rPr>
              <a:t>Data</a:t>
            </a:r>
          </a:p>
          <a:p>
            <a:pPr marL="0" indent="0">
              <a:buFontTx/>
              <a:buNone/>
            </a:pPr>
            <a:r>
              <a:rPr lang="de-CH" sz="1400" dirty="0" smtClean="0">
                <a:latin typeface="Courier New" panose="02070309020205020404" pitchFamily="49" charset="0"/>
                <a:cs typeface="Courier New" panose="02070309020205020404" pitchFamily="49" charset="0"/>
              </a:rPr>
              <a:t>Professor </a:t>
            </a:r>
            <a:r>
              <a:rPr lang="de-CH" sz="1400" dirty="0">
                <a:latin typeface="Courier New" panose="02070309020205020404" pitchFamily="49" charset="0"/>
                <a:cs typeface="Courier New" panose="02070309020205020404" pitchFamily="49" charset="0"/>
              </a:rPr>
              <a:t>p = </a:t>
            </a:r>
            <a:r>
              <a:rPr lang="de-CH" sz="1400" dirty="0" err="1">
                <a:latin typeface="Courier New" panose="02070309020205020404" pitchFamily="49" charset="0"/>
                <a:cs typeface="Courier New" panose="02070309020205020404" pitchFamily="49" charset="0"/>
              </a:rPr>
              <a:t>em.find</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Professor.</a:t>
            </a:r>
            <a:r>
              <a:rPr lang="de-CH" sz="1400" dirty="0" err="1">
                <a:solidFill>
                  <a:srgbClr val="0000E6"/>
                </a:solidFill>
                <a:latin typeface="Courier New" panose="02070309020205020404" pitchFamily="49" charset="0"/>
                <a:cs typeface="Courier New" panose="02070309020205020404" pitchFamily="49" charset="0"/>
              </a:rPr>
              <a:t>class</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NamedRecords.</a:t>
            </a:r>
            <a:r>
              <a:rPr lang="de-CH" sz="1400" i="1" dirty="0" err="1">
                <a:solidFill>
                  <a:srgbClr val="009900"/>
                </a:solidFill>
                <a:latin typeface="Courier New" panose="02070309020205020404" pitchFamily="49" charset="0"/>
                <a:cs typeface="Courier New" panose="02070309020205020404" pitchFamily="49" charset="0"/>
              </a:rPr>
              <a:t>ProfSokrates</a:t>
            </a:r>
            <a:r>
              <a:rPr lang="de-CH" sz="1400" dirty="0" smtClean="0">
                <a:latin typeface="Courier New" panose="02070309020205020404" pitchFamily="49" charset="0"/>
                <a:cs typeface="Courier New" panose="02070309020205020404" pitchFamily="49" charset="0"/>
              </a:rPr>
              <a:t>);</a:t>
            </a:r>
          </a:p>
          <a:p>
            <a:pPr marL="0" indent="0">
              <a:buFontTx/>
              <a:buNone/>
            </a:pPr>
            <a:endParaRPr lang="de-CH" sz="1400" dirty="0">
              <a:solidFill>
                <a:srgbClr val="969696"/>
              </a:solidFill>
              <a:latin typeface="Courier New" panose="02070309020205020404" pitchFamily="49" charset="0"/>
              <a:cs typeface="Courier New" panose="02070309020205020404" pitchFamily="49" charset="0"/>
            </a:endParaRPr>
          </a:p>
          <a:p>
            <a:pPr marL="0" indent="0">
              <a:buFontTx/>
              <a:buNone/>
            </a:pPr>
            <a:r>
              <a:rPr lang="de-CH" sz="1400" dirty="0" smtClean="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create</a:t>
            </a:r>
            <a:r>
              <a:rPr lang="de-CH" sz="1400" dirty="0">
                <a:solidFill>
                  <a:srgbClr val="969696"/>
                </a:solidFill>
                <a:latin typeface="Courier New" panose="02070309020205020404" pitchFamily="49" charset="0"/>
                <a:cs typeface="Courier New" panose="02070309020205020404" pitchFamily="49" charset="0"/>
              </a:rPr>
              <a:t> </a:t>
            </a:r>
            <a:r>
              <a:rPr lang="de-CH" sz="1400" dirty="0" err="1" smtClean="0">
                <a:solidFill>
                  <a:srgbClr val="969696"/>
                </a:solidFill>
                <a:latin typeface="Courier New" panose="02070309020205020404" pitchFamily="49" charset="0"/>
                <a:cs typeface="Courier New" panose="02070309020205020404" pitchFamily="49" charset="0"/>
              </a:rPr>
              <a:t>Record</a:t>
            </a:r>
            <a:endParaRPr lang="de-CH" sz="1400" dirty="0" smtClean="0">
              <a:latin typeface="Courier New" panose="02070309020205020404" pitchFamily="49" charset="0"/>
              <a:cs typeface="Courier New" panose="02070309020205020404" pitchFamily="49" charset="0"/>
            </a:endParaRPr>
          </a:p>
          <a:p>
            <a:pPr marL="0" indent="0">
              <a:buFontTx/>
              <a:buNone/>
            </a:pPr>
            <a:r>
              <a:rPr lang="de-CH" sz="1400" dirty="0" err="1" smtClean="0">
                <a:latin typeface="Courier New" panose="02070309020205020404" pitchFamily="49" charset="0"/>
                <a:cs typeface="Courier New" panose="02070309020205020404" pitchFamily="49" charset="0"/>
              </a:rPr>
              <a:t>Assistant</a:t>
            </a:r>
            <a:r>
              <a:rPr lang="de-CH" sz="1400" dirty="0" smtClean="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me</a:t>
            </a:r>
            <a:r>
              <a:rPr lang="de-CH" sz="1400" dirty="0">
                <a:latin typeface="Courier New" panose="02070309020205020404" pitchFamily="49" charset="0"/>
                <a:cs typeface="Courier New" panose="02070309020205020404" pitchFamily="49" charset="0"/>
              </a:rPr>
              <a:t> = </a:t>
            </a:r>
            <a:r>
              <a:rPr lang="de-CH" sz="1400" dirty="0" err="1">
                <a:solidFill>
                  <a:srgbClr val="0000E6"/>
                </a:solidFill>
                <a:latin typeface="Courier New" panose="02070309020205020404" pitchFamily="49" charset="0"/>
                <a:cs typeface="Courier New" panose="02070309020205020404" pitchFamily="49" charset="0"/>
              </a:rPr>
              <a:t>new</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Assistant</a:t>
            </a:r>
            <a:r>
              <a:rPr lang="de-CH" sz="1400" dirty="0">
                <a:latin typeface="Courier New" panose="02070309020205020404" pitchFamily="49" charset="0"/>
                <a:cs typeface="Courier New" panose="02070309020205020404" pitchFamily="49" charset="0"/>
              </a:rPr>
              <a:t>(); </a:t>
            </a:r>
            <a:endParaRPr lang="de-CH" sz="1400" dirty="0" smtClean="0">
              <a:latin typeface="Courier New" panose="02070309020205020404" pitchFamily="49" charset="0"/>
              <a:cs typeface="Courier New" panose="02070309020205020404" pitchFamily="49" charset="0"/>
            </a:endParaRPr>
          </a:p>
          <a:p>
            <a:pPr marL="0" indent="0">
              <a:buFontTx/>
              <a:buNone/>
            </a:pPr>
            <a:r>
              <a:rPr lang="de-CH" sz="1400" dirty="0" err="1" smtClean="0">
                <a:latin typeface="Courier New" panose="02070309020205020404" pitchFamily="49" charset="0"/>
                <a:cs typeface="Courier New" panose="02070309020205020404" pitchFamily="49" charset="0"/>
              </a:rPr>
              <a:t>me.setName</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a:t>
            </a:r>
            <a:r>
              <a:rPr lang="de-CH" sz="1400" dirty="0" err="1">
                <a:solidFill>
                  <a:srgbClr val="CE7B00"/>
                </a:solidFill>
                <a:latin typeface="Courier New" panose="02070309020205020404" pitchFamily="49" charset="0"/>
                <a:cs typeface="Courier New" panose="02070309020205020404" pitchFamily="49" charset="0"/>
              </a:rPr>
              <a:t>Roli</a:t>
            </a:r>
            <a:r>
              <a:rPr lang="de-CH" sz="1400" dirty="0">
                <a:solidFill>
                  <a:srgbClr val="CE7B00"/>
                </a:solidFill>
                <a:latin typeface="Courier New" panose="02070309020205020404" pitchFamily="49" charset="0"/>
                <a:cs typeface="Courier New" panose="02070309020205020404" pitchFamily="49" charset="0"/>
              </a:rPr>
              <a:t> Christen</a:t>
            </a:r>
            <a:r>
              <a:rPr lang="de-CH" sz="1400" dirty="0" smtClean="0">
                <a:solidFill>
                  <a:srgbClr val="CE7B00"/>
                </a:solidFill>
                <a:latin typeface="Courier New" panose="02070309020205020404" pitchFamily="49" charset="0"/>
                <a:cs typeface="Courier New" panose="02070309020205020404" pitchFamily="49" charset="0"/>
              </a:rPr>
              <a:t>"</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me.setAreaOfExpertise</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"SW Development</a:t>
            </a:r>
            <a:r>
              <a:rPr lang="de-CH" sz="1400" dirty="0" smtClean="0">
                <a:solidFill>
                  <a:srgbClr val="CE7B00"/>
                </a:solidFill>
                <a:latin typeface="Courier New" panose="02070309020205020404" pitchFamily="49" charset="0"/>
                <a:cs typeface="Courier New" panose="02070309020205020404" pitchFamily="49" charset="0"/>
              </a:rPr>
              <a:t>"</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me.setBoss</a:t>
            </a:r>
            <a:r>
              <a:rPr lang="de-CH" sz="1400" dirty="0" smtClean="0">
                <a:latin typeface="Courier New" panose="02070309020205020404" pitchFamily="49" charset="0"/>
                <a:cs typeface="Courier New" panose="02070309020205020404" pitchFamily="49" charset="0"/>
              </a:rPr>
              <a:t>(p);</a:t>
            </a:r>
          </a:p>
          <a:p>
            <a:pPr marL="0" indent="0">
              <a:buFontTx/>
              <a:buNone/>
            </a:pPr>
            <a:endParaRPr lang="de-CH" sz="1400" dirty="0">
              <a:latin typeface="Courier New" panose="02070309020205020404" pitchFamily="49" charset="0"/>
              <a:cs typeface="Courier New" panose="02070309020205020404" pitchFamily="49" charset="0"/>
            </a:endParaRPr>
          </a:p>
          <a:p>
            <a:pPr marL="0" indent="0">
              <a:buFontTx/>
              <a:buNone/>
            </a:pPr>
            <a:r>
              <a:rPr lang="de-CH" sz="1400" dirty="0" smtClean="0">
                <a:solidFill>
                  <a:srgbClr val="969696"/>
                </a:solidFill>
                <a:latin typeface="Courier New" panose="02070309020205020404" pitchFamily="49" charset="0"/>
                <a:cs typeface="Courier New" panose="02070309020205020404" pitchFamily="49" charset="0"/>
              </a:rPr>
              <a:t>// </a:t>
            </a:r>
            <a:r>
              <a:rPr lang="de-CH" sz="1400" dirty="0" err="1" smtClean="0">
                <a:solidFill>
                  <a:srgbClr val="969696"/>
                </a:solidFill>
                <a:latin typeface="Courier New" panose="02070309020205020404" pitchFamily="49" charset="0"/>
                <a:cs typeface="Courier New" panose="02070309020205020404" pitchFamily="49" charset="0"/>
              </a:rPr>
              <a:t>insert</a:t>
            </a:r>
            <a:endParaRPr lang="de-CH" sz="1400" dirty="0" smtClean="0">
              <a:solidFill>
                <a:srgbClr val="969696"/>
              </a:solidFill>
              <a:latin typeface="Courier New" panose="02070309020205020404" pitchFamily="49" charset="0"/>
              <a:cs typeface="Courier New" panose="02070309020205020404" pitchFamily="49" charset="0"/>
            </a:endParaRPr>
          </a:p>
          <a:p>
            <a:pPr marL="0" indent="0">
              <a:buFontTx/>
              <a:buNone/>
            </a:pPr>
            <a:r>
              <a:rPr lang="de-CH" sz="1400" dirty="0" err="1" smtClean="0">
                <a:latin typeface="Courier New" panose="02070309020205020404" pitchFamily="49" charset="0"/>
                <a:cs typeface="Courier New" panose="02070309020205020404" pitchFamily="49" charset="0"/>
              </a:rPr>
              <a:t>em.getTransaction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begin</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em.persist</a:t>
            </a:r>
            <a:r>
              <a:rPr lang="de-CH" sz="1400" dirty="0" smtClean="0">
                <a:latin typeface="Courier New" panose="02070309020205020404" pitchFamily="49" charset="0"/>
                <a:cs typeface="Courier New" panose="02070309020205020404" pitchFamily="49" charset="0"/>
              </a:rPr>
              <a:t>(</a:t>
            </a:r>
            <a:r>
              <a:rPr lang="de-CH" sz="1400" dirty="0" err="1" smtClean="0">
                <a:latin typeface="Courier New" panose="02070309020205020404" pitchFamily="49" charset="0"/>
                <a:cs typeface="Courier New" panose="02070309020205020404" pitchFamily="49" charset="0"/>
              </a:rPr>
              <a:t>me</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em.getTransaction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commit</a:t>
            </a:r>
            <a:r>
              <a:rPr lang="de-CH" sz="1400" dirty="0">
                <a:latin typeface="Courier New" panose="02070309020205020404" pitchFamily="49" charset="0"/>
                <a:cs typeface="Courier New" panose="02070309020205020404" pitchFamily="49" charset="0"/>
              </a:rPr>
              <a:t>();</a:t>
            </a:r>
            <a:endParaRPr lang="de-CH" sz="1400" kern="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3544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CRUD </a:t>
            </a:r>
            <a:r>
              <a:rPr lang="en-US" dirty="0" smtClean="0"/>
              <a:t>Operations </a:t>
            </a:r>
            <a:r>
              <a:rPr lang="en-US" dirty="0"/>
              <a:t/>
            </a:r>
            <a:br>
              <a:rPr lang="en-US" dirty="0"/>
            </a:br>
            <a:r>
              <a:rPr lang="en-US" b="0" dirty="0"/>
              <a:t>with </a:t>
            </a:r>
            <a:r>
              <a:rPr lang="en-US" b="0" dirty="0" smtClean="0"/>
              <a:t>referenced </a:t>
            </a:r>
            <a:r>
              <a:rPr lang="en-US" b="0" dirty="0"/>
              <a:t>Entities</a:t>
            </a:r>
            <a:endParaRPr lang="de-CH" b="0" dirty="0"/>
          </a:p>
        </p:txBody>
      </p:sp>
      <p:sp>
        <p:nvSpPr>
          <p:cNvPr id="3" name="Content Placeholder 2"/>
          <p:cNvSpPr>
            <a:spLocks noGrp="1"/>
          </p:cNvSpPr>
          <p:nvPr>
            <p:ph idx="1"/>
          </p:nvPr>
        </p:nvSpPr>
        <p:spPr>
          <a:xfrm>
            <a:off x="647700" y="1412777"/>
            <a:ext cx="8169275" cy="432048"/>
          </a:xfrm>
        </p:spPr>
        <p:txBody>
          <a:bodyPr/>
          <a:lstStyle/>
          <a:p>
            <a:pPr marL="0" indent="0">
              <a:buNone/>
            </a:pPr>
            <a:r>
              <a:rPr lang="de-CH" dirty="0" smtClean="0"/>
              <a:t>Read:</a:t>
            </a:r>
            <a:endParaRPr lang="de-CH" dirty="0"/>
          </a:p>
        </p:txBody>
      </p:sp>
      <p:sp>
        <p:nvSpPr>
          <p:cNvPr id="4" name="Content Placeholder 2"/>
          <p:cNvSpPr txBox="1">
            <a:spLocks/>
          </p:cNvSpPr>
          <p:nvPr/>
        </p:nvSpPr>
        <p:spPr bwMode="auto">
          <a:xfrm>
            <a:off x="651197" y="1844824"/>
            <a:ext cx="8169275" cy="1911213"/>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smtClean="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retrieve</a:t>
            </a:r>
            <a:r>
              <a:rPr lang="de-CH" sz="1400" dirty="0">
                <a:solidFill>
                  <a:srgbClr val="969696"/>
                </a:solidFill>
                <a:latin typeface="Courier New" panose="02070309020205020404" pitchFamily="49" charset="0"/>
                <a:cs typeface="Courier New" panose="02070309020205020404" pitchFamily="49" charset="0"/>
              </a:rPr>
              <a:t> Entity </a:t>
            </a:r>
            <a:r>
              <a:rPr lang="de-CH" sz="1400" dirty="0" err="1">
                <a:solidFill>
                  <a:srgbClr val="969696"/>
                </a:solidFill>
                <a:latin typeface="Courier New" panose="02070309020205020404" pitchFamily="49" charset="0"/>
                <a:cs typeface="Courier New" panose="02070309020205020404" pitchFamily="49" charset="0"/>
              </a:rPr>
              <a:t>and</a:t>
            </a:r>
            <a:r>
              <a:rPr lang="de-CH" sz="1400" dirty="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related</a:t>
            </a:r>
            <a:r>
              <a:rPr lang="de-CH" sz="1400" dirty="0">
                <a:solidFill>
                  <a:srgbClr val="969696"/>
                </a:solidFill>
                <a:latin typeface="Courier New" panose="02070309020205020404" pitchFamily="49" charset="0"/>
                <a:cs typeface="Courier New" panose="02070309020205020404" pitchFamily="49" charset="0"/>
              </a:rPr>
              <a:t> </a:t>
            </a:r>
            <a:r>
              <a:rPr lang="de-CH" sz="1400" dirty="0" err="1" smtClean="0">
                <a:solidFill>
                  <a:srgbClr val="969696"/>
                </a:solidFill>
                <a:latin typeface="Courier New" panose="02070309020205020404" pitchFamily="49" charset="0"/>
                <a:cs typeface="Courier New" panose="02070309020205020404" pitchFamily="49" charset="0"/>
              </a:rPr>
              <a:t>Entities</a:t>
            </a:r>
            <a:endParaRPr lang="de-CH" sz="1400" dirty="0" smtClean="0">
              <a:solidFill>
                <a:srgbClr val="969696"/>
              </a:solidFill>
              <a:latin typeface="Courier New" panose="02070309020205020404" pitchFamily="49" charset="0"/>
              <a:cs typeface="Courier New" panose="02070309020205020404" pitchFamily="49" charset="0"/>
            </a:endParaRPr>
          </a:p>
          <a:p>
            <a:pPr marL="0" indent="0">
              <a:buFontTx/>
              <a:buNone/>
            </a:pPr>
            <a:r>
              <a:rPr lang="de-CH" sz="1400" dirty="0" smtClean="0">
                <a:latin typeface="Courier New" panose="02070309020205020404" pitchFamily="49" charset="0"/>
                <a:cs typeface="Courier New" panose="02070309020205020404" pitchFamily="49" charset="0"/>
              </a:rPr>
              <a:t>Professor </a:t>
            </a:r>
            <a:r>
              <a:rPr lang="de-CH" sz="1400" dirty="0">
                <a:latin typeface="Courier New" panose="02070309020205020404" pitchFamily="49" charset="0"/>
                <a:cs typeface="Courier New" panose="02070309020205020404" pitchFamily="49" charset="0"/>
              </a:rPr>
              <a:t>p = </a:t>
            </a:r>
            <a:r>
              <a:rPr lang="de-CH" sz="1400" dirty="0" err="1">
                <a:latin typeface="Courier New" panose="02070309020205020404" pitchFamily="49" charset="0"/>
                <a:cs typeface="Courier New" panose="02070309020205020404" pitchFamily="49" charset="0"/>
              </a:rPr>
              <a:t>em.find</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Professor.</a:t>
            </a:r>
            <a:r>
              <a:rPr lang="de-CH" sz="1400" dirty="0" err="1">
                <a:solidFill>
                  <a:srgbClr val="0000E6"/>
                </a:solidFill>
                <a:latin typeface="Courier New" panose="02070309020205020404" pitchFamily="49" charset="0"/>
                <a:cs typeface="Courier New" panose="02070309020205020404" pitchFamily="49" charset="0"/>
              </a:rPr>
              <a:t>class</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NamedRecords.</a:t>
            </a:r>
            <a:r>
              <a:rPr lang="de-CH" sz="1400" i="1" dirty="0" err="1">
                <a:solidFill>
                  <a:srgbClr val="009900"/>
                </a:solidFill>
                <a:latin typeface="Courier New" panose="02070309020205020404" pitchFamily="49" charset="0"/>
                <a:cs typeface="Courier New" panose="02070309020205020404" pitchFamily="49" charset="0"/>
              </a:rPr>
              <a:t>ProfSokrates</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solidFill>
                  <a:srgbClr val="0000E6"/>
                </a:solidFill>
                <a:latin typeface="Courier New" panose="02070309020205020404" pitchFamily="49" charset="0"/>
                <a:cs typeface="Courier New" panose="02070309020205020404" pitchFamily="49" charset="0"/>
              </a:rPr>
              <a:t>for</a:t>
            </a:r>
            <a:r>
              <a:rPr lang="de-CH" sz="1400" dirty="0" smtClean="0">
                <a:latin typeface="Courier New" panose="02070309020205020404" pitchFamily="49" charset="0"/>
                <a:cs typeface="Courier New" panose="02070309020205020404" pitchFamily="49" charset="0"/>
              </a:rPr>
              <a:t> </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Lecture</a:t>
            </a:r>
            <a:r>
              <a:rPr lang="de-CH" sz="1400" dirty="0">
                <a:latin typeface="Courier New" panose="02070309020205020404" pitchFamily="49" charset="0"/>
                <a:cs typeface="Courier New" panose="02070309020205020404" pitchFamily="49" charset="0"/>
              </a:rPr>
              <a:t> l : </a:t>
            </a:r>
            <a:r>
              <a:rPr lang="de-CH" sz="1400" dirty="0" err="1">
                <a:latin typeface="Courier New" panose="02070309020205020404" pitchFamily="49" charset="0"/>
                <a:cs typeface="Courier New" panose="02070309020205020404" pitchFamily="49" charset="0"/>
              </a:rPr>
              <a:t>p.getLectureCollection</a:t>
            </a:r>
            <a:r>
              <a:rPr lang="de-CH" sz="1400" dirty="0">
                <a:latin typeface="Courier New" panose="02070309020205020404" pitchFamily="49" charset="0"/>
                <a:cs typeface="Courier New" panose="02070309020205020404" pitchFamily="49" charset="0"/>
              </a:rPr>
              <a:t>()) { </a:t>
            </a:r>
            <a:r>
              <a:rPr lang="de-CH" sz="1400" dirty="0" smtClean="0">
                <a:latin typeface="Courier New" panose="02070309020205020404" pitchFamily="49" charset="0"/>
                <a:cs typeface="Courier New" panose="02070309020205020404" pitchFamily="49" charset="0"/>
              </a:rPr>
              <a:t>	</a:t>
            </a:r>
          </a:p>
          <a:p>
            <a:pPr marL="0" indent="0">
              <a:buFontTx/>
              <a:buNone/>
            </a:pPr>
            <a:r>
              <a:rPr lang="de-CH" sz="1400" dirty="0">
                <a:latin typeface="Courier New" panose="02070309020205020404" pitchFamily="49" charset="0"/>
                <a:cs typeface="Courier New" panose="02070309020205020404" pitchFamily="49" charset="0"/>
              </a:rPr>
              <a:t>	</a:t>
            </a:r>
            <a:r>
              <a:rPr lang="de-CH" sz="1400" dirty="0" err="1" smtClean="0">
                <a:latin typeface="Courier New" panose="02070309020205020404" pitchFamily="49" charset="0"/>
                <a:cs typeface="Courier New" panose="02070309020205020404" pitchFamily="49" charset="0"/>
              </a:rPr>
              <a:t>System.</a:t>
            </a:r>
            <a:r>
              <a:rPr lang="de-CH" sz="1400" i="1" dirty="0" err="1" smtClean="0">
                <a:solidFill>
                  <a:srgbClr val="009900"/>
                </a:solidFill>
                <a:latin typeface="Courier New" panose="02070309020205020404" pitchFamily="49" charset="0"/>
                <a:cs typeface="Courier New" panose="02070309020205020404" pitchFamily="49" charset="0"/>
              </a:rPr>
              <a:t>out</a:t>
            </a:r>
            <a:r>
              <a:rPr lang="de-CH" sz="1400" dirty="0" err="1" smtClean="0">
                <a:latin typeface="Courier New" panose="02070309020205020404" pitchFamily="49" charset="0"/>
                <a:cs typeface="Courier New" panose="02070309020205020404" pitchFamily="49" charset="0"/>
              </a:rPr>
              <a:t>.println</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smtClean="0">
                <a:latin typeface="Courier New" panose="02070309020205020404" pitchFamily="49" charset="0"/>
                <a:cs typeface="Courier New" panose="02070309020205020404" pitchFamily="49" charset="0"/>
              </a:rPr>
              <a:t>		</a:t>
            </a:r>
            <a:r>
              <a:rPr lang="de-CH" sz="1400" dirty="0" err="1" smtClean="0">
                <a:latin typeface="Courier New" panose="02070309020205020404" pitchFamily="49" charset="0"/>
                <a:cs typeface="Courier New" panose="02070309020205020404" pitchFamily="49" charset="0"/>
              </a:rPr>
              <a:t>String.</a:t>
            </a:r>
            <a:r>
              <a:rPr lang="de-CH" sz="1400" i="1" dirty="0" err="1" smtClean="0">
                <a:latin typeface="Courier New" panose="02070309020205020404" pitchFamily="49" charset="0"/>
                <a:cs typeface="Courier New" panose="02070309020205020404" pitchFamily="49" charset="0"/>
              </a:rPr>
              <a:t>format</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"Professor %s </a:t>
            </a:r>
            <a:r>
              <a:rPr lang="de-CH" sz="1400" dirty="0" err="1">
                <a:solidFill>
                  <a:srgbClr val="CE7B00"/>
                </a:solidFill>
                <a:latin typeface="Courier New" panose="02070309020205020404" pitchFamily="49" charset="0"/>
                <a:cs typeface="Courier New" panose="02070309020205020404" pitchFamily="49" charset="0"/>
              </a:rPr>
              <a:t>holds</a:t>
            </a:r>
            <a:r>
              <a:rPr lang="de-CH" sz="1400" dirty="0">
                <a:solidFill>
                  <a:srgbClr val="CE7B00"/>
                </a:solidFill>
                <a:latin typeface="Courier New" panose="02070309020205020404" pitchFamily="49" charset="0"/>
                <a:cs typeface="Courier New" panose="02070309020205020404" pitchFamily="49" charset="0"/>
              </a:rPr>
              <a:t> </a:t>
            </a:r>
            <a:r>
              <a:rPr lang="de-CH" sz="1400" dirty="0" err="1">
                <a:solidFill>
                  <a:srgbClr val="CE7B00"/>
                </a:solidFill>
                <a:latin typeface="Courier New" panose="02070309020205020404" pitchFamily="49" charset="0"/>
                <a:cs typeface="Courier New" panose="02070309020205020404" pitchFamily="49" charset="0"/>
              </a:rPr>
              <a:t>lecture</a:t>
            </a:r>
            <a:r>
              <a:rPr lang="de-CH" sz="1400" dirty="0">
                <a:solidFill>
                  <a:srgbClr val="CE7B00"/>
                </a:solidFill>
                <a:latin typeface="Courier New" panose="02070309020205020404" pitchFamily="49" charset="0"/>
                <a:cs typeface="Courier New" panose="02070309020205020404" pitchFamily="49" charset="0"/>
              </a:rPr>
              <a:t> %s"</a:t>
            </a:r>
            <a:r>
              <a:rPr lang="de-CH" sz="1400" dirty="0">
                <a:latin typeface="Courier New" panose="02070309020205020404" pitchFamily="49" charset="0"/>
                <a:cs typeface="Courier New" panose="02070309020205020404" pitchFamily="49" charset="0"/>
              </a:rPr>
              <a:t>, </a:t>
            </a:r>
            <a:r>
              <a:rPr lang="de-CH" sz="1400" dirty="0" smtClean="0">
                <a:latin typeface="Courier New" panose="02070309020205020404" pitchFamily="49" charset="0"/>
                <a:cs typeface="Courier New" panose="02070309020205020404" pitchFamily="49" charset="0"/>
              </a:rPr>
              <a:t>	</a:t>
            </a:r>
          </a:p>
          <a:p>
            <a:pPr marL="0" indent="0">
              <a:buFontTx/>
              <a:buNone/>
            </a:pPr>
            <a:r>
              <a:rPr lang="de-CH" sz="1400" dirty="0">
                <a:latin typeface="Courier New" panose="02070309020205020404" pitchFamily="49" charset="0"/>
                <a:cs typeface="Courier New" panose="02070309020205020404" pitchFamily="49" charset="0"/>
              </a:rPr>
              <a:t>	</a:t>
            </a:r>
            <a:r>
              <a:rPr lang="de-CH" sz="1400" dirty="0" smtClean="0">
                <a:latin typeface="Courier New" panose="02070309020205020404" pitchFamily="49" charset="0"/>
                <a:cs typeface="Courier New" panose="02070309020205020404" pitchFamily="49" charset="0"/>
              </a:rPr>
              <a:t>	</a:t>
            </a:r>
            <a:r>
              <a:rPr lang="de-CH" sz="1400" dirty="0" err="1" smtClean="0">
                <a:latin typeface="Courier New" panose="02070309020205020404" pitchFamily="49" charset="0"/>
                <a:cs typeface="Courier New" panose="02070309020205020404" pitchFamily="49" charset="0"/>
              </a:rPr>
              <a:t>p.getName</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l.getTitle</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a:latin typeface="Courier New" panose="02070309020205020404" pitchFamily="49" charset="0"/>
                <a:cs typeface="Courier New" panose="02070309020205020404" pitchFamily="49" charset="0"/>
              </a:rPr>
              <a:t>	</a:t>
            </a:r>
            <a:r>
              <a:rPr lang="de-CH" sz="1400" dirty="0" smtClean="0">
                <a:latin typeface="Courier New" panose="02070309020205020404" pitchFamily="49" charset="0"/>
                <a:cs typeface="Courier New" panose="02070309020205020404" pitchFamily="49" charset="0"/>
              </a:rPr>
              <a:t>); </a:t>
            </a:r>
          </a:p>
          <a:p>
            <a:pPr marL="0" indent="0">
              <a:buFontTx/>
              <a:buNone/>
            </a:pPr>
            <a:r>
              <a:rPr lang="de-CH" sz="1400" dirty="0" smtClean="0">
                <a:latin typeface="Courier New" panose="02070309020205020404" pitchFamily="49" charset="0"/>
                <a:cs typeface="Courier New" panose="02070309020205020404" pitchFamily="49" charset="0"/>
              </a:rPr>
              <a:t>}</a:t>
            </a:r>
            <a:endParaRPr lang="de-CH" sz="1400" kern="0" dirty="0">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651197" y="4005064"/>
            <a:ext cx="8169275"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a:buFont typeface="Wingdings" panose="05000000000000000000" pitchFamily="2" charset="2"/>
              <a:buChar char="§"/>
            </a:pPr>
            <a:r>
              <a:rPr lang="en-US" kern="0" dirty="0" smtClean="0"/>
              <a:t>Referenced Entities are automatically loaded (fetching strategies: </a:t>
            </a:r>
            <a:r>
              <a:rPr lang="en-US" dirty="0" smtClean="0"/>
              <a:t>EAGER or LAZY)</a:t>
            </a:r>
            <a:r>
              <a:rPr lang="en-US" kern="0" dirty="0" smtClean="0"/>
              <a:t> </a:t>
            </a:r>
            <a:endParaRPr lang="en-US" kern="0" dirty="0"/>
          </a:p>
        </p:txBody>
      </p:sp>
    </p:spTree>
    <p:extLst>
      <p:ext uri="{BB962C8B-B14F-4D97-AF65-F5344CB8AC3E}">
        <p14:creationId xmlns:p14="http://schemas.microsoft.com/office/powerpoint/2010/main" val="3620102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CRUD </a:t>
            </a:r>
            <a:r>
              <a:rPr lang="en-US" dirty="0" smtClean="0"/>
              <a:t>Operations </a:t>
            </a:r>
            <a:r>
              <a:rPr lang="en-US" dirty="0"/>
              <a:t/>
            </a:r>
            <a:br>
              <a:rPr lang="en-US" dirty="0"/>
            </a:br>
            <a:r>
              <a:rPr lang="en-US" b="0" dirty="0"/>
              <a:t>with </a:t>
            </a:r>
            <a:r>
              <a:rPr lang="en-US" b="0" dirty="0" smtClean="0"/>
              <a:t>referenced </a:t>
            </a:r>
            <a:r>
              <a:rPr lang="en-US" b="0" dirty="0"/>
              <a:t>Entities</a:t>
            </a:r>
            <a:endParaRPr lang="de-CH" b="0" dirty="0"/>
          </a:p>
        </p:txBody>
      </p:sp>
      <p:sp>
        <p:nvSpPr>
          <p:cNvPr id="3" name="Content Placeholder 2"/>
          <p:cNvSpPr>
            <a:spLocks noGrp="1"/>
          </p:cNvSpPr>
          <p:nvPr>
            <p:ph idx="1"/>
          </p:nvPr>
        </p:nvSpPr>
        <p:spPr>
          <a:xfrm>
            <a:off x="647700" y="1412777"/>
            <a:ext cx="8169275" cy="432048"/>
          </a:xfrm>
        </p:spPr>
        <p:txBody>
          <a:bodyPr/>
          <a:lstStyle/>
          <a:p>
            <a:pPr marL="0" indent="0">
              <a:buNone/>
            </a:pPr>
            <a:r>
              <a:rPr lang="de-CH" dirty="0" smtClean="0"/>
              <a:t>Update:</a:t>
            </a:r>
            <a:endParaRPr lang="de-CH" dirty="0"/>
          </a:p>
        </p:txBody>
      </p:sp>
      <p:sp>
        <p:nvSpPr>
          <p:cNvPr id="4" name="Content Placeholder 2"/>
          <p:cNvSpPr txBox="1">
            <a:spLocks/>
          </p:cNvSpPr>
          <p:nvPr/>
        </p:nvSpPr>
        <p:spPr bwMode="auto">
          <a:xfrm>
            <a:off x="651197" y="1844824"/>
            <a:ext cx="8169275" cy="1911213"/>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a:solidFill>
                  <a:srgbClr val="969696"/>
                </a:solidFill>
                <a:latin typeface="Courier New" panose="02070309020205020404" pitchFamily="49" charset="0"/>
                <a:cs typeface="Courier New" panose="02070309020205020404" pitchFamily="49" charset="0"/>
              </a:rPr>
              <a:t>// </a:t>
            </a:r>
            <a:r>
              <a:rPr lang="de-CH" sz="1400" dirty="0" smtClean="0">
                <a:solidFill>
                  <a:srgbClr val="969696"/>
                </a:solidFill>
                <a:latin typeface="Courier New" panose="02070309020205020404" pitchFamily="49" charset="0"/>
                <a:cs typeface="Courier New" panose="02070309020205020404" pitchFamily="49" charset="0"/>
              </a:rPr>
              <a:t>update multiple </a:t>
            </a:r>
            <a:r>
              <a:rPr lang="de-CH" sz="1400" dirty="0" err="1" smtClean="0">
                <a:solidFill>
                  <a:srgbClr val="969696"/>
                </a:solidFill>
                <a:latin typeface="Courier New" panose="02070309020205020404" pitchFamily="49" charset="0"/>
                <a:cs typeface="Courier New" panose="02070309020205020404" pitchFamily="49" charset="0"/>
              </a:rPr>
              <a:t>Entities</a:t>
            </a:r>
            <a:endParaRPr lang="de-CH" sz="1400" dirty="0">
              <a:latin typeface="Courier New" panose="02070309020205020404" pitchFamily="49" charset="0"/>
              <a:cs typeface="Courier New" panose="02070309020205020404" pitchFamily="49" charset="0"/>
            </a:endParaRPr>
          </a:p>
          <a:p>
            <a:pPr marL="0" indent="0">
              <a:buFontTx/>
              <a:buNone/>
            </a:pPr>
            <a:r>
              <a:rPr lang="de-CH" sz="1400" dirty="0" smtClean="0">
                <a:latin typeface="Courier New" panose="02070309020205020404" pitchFamily="49" charset="0"/>
                <a:cs typeface="Courier New" panose="02070309020205020404" pitchFamily="49" charset="0"/>
              </a:rPr>
              <a:t>Professor </a:t>
            </a:r>
            <a:r>
              <a:rPr lang="de-CH" sz="1400" dirty="0">
                <a:latin typeface="Courier New" panose="02070309020205020404" pitchFamily="49" charset="0"/>
                <a:cs typeface="Courier New" panose="02070309020205020404" pitchFamily="49" charset="0"/>
              </a:rPr>
              <a:t>p = </a:t>
            </a:r>
            <a:r>
              <a:rPr lang="de-CH" sz="1400" dirty="0" err="1">
                <a:latin typeface="Courier New" panose="02070309020205020404" pitchFamily="49" charset="0"/>
                <a:cs typeface="Courier New" panose="02070309020205020404" pitchFamily="49" charset="0"/>
              </a:rPr>
              <a:t>em.find</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Professor.</a:t>
            </a:r>
            <a:r>
              <a:rPr lang="de-CH" sz="1400" dirty="0" err="1">
                <a:solidFill>
                  <a:srgbClr val="0000E6"/>
                </a:solidFill>
                <a:latin typeface="Courier New" panose="02070309020205020404" pitchFamily="49" charset="0"/>
                <a:cs typeface="Courier New" panose="02070309020205020404" pitchFamily="49" charset="0"/>
              </a:rPr>
              <a:t>class</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NamedRecords.</a:t>
            </a:r>
            <a:r>
              <a:rPr lang="de-CH" sz="1400" i="1" dirty="0" err="1">
                <a:solidFill>
                  <a:srgbClr val="009900"/>
                </a:solidFill>
                <a:latin typeface="Courier New" panose="02070309020205020404" pitchFamily="49" charset="0"/>
                <a:cs typeface="Courier New" panose="02070309020205020404" pitchFamily="49" charset="0"/>
              </a:rPr>
              <a:t>ProfSokrates</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em.getTransaction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begin</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p.setName</a:t>
            </a:r>
            <a:r>
              <a:rPr lang="de-CH" sz="1400" dirty="0" smtClean="0">
                <a:latin typeface="Courier New" panose="02070309020205020404" pitchFamily="49" charset="0"/>
                <a:cs typeface="Courier New" panose="02070309020205020404" pitchFamily="49" charset="0"/>
              </a:rPr>
              <a:t>(</a:t>
            </a:r>
            <a:r>
              <a:rPr lang="de-CH" sz="1400" dirty="0" err="1" smtClean="0">
                <a:latin typeface="Courier New" panose="02070309020205020404" pitchFamily="49" charset="0"/>
                <a:cs typeface="Courier New" panose="02070309020205020404" pitchFamily="49" charset="0"/>
              </a:rPr>
              <a:t>p.getName</a:t>
            </a:r>
            <a:r>
              <a:rPr lang="de-CH" sz="1400" dirty="0">
                <a:latin typeface="Courier New" panose="02070309020205020404" pitchFamily="49" charset="0"/>
                <a:cs typeface="Courier New" panose="02070309020205020404" pitchFamily="49" charset="0"/>
              </a:rPr>
              <a:t>() + </a:t>
            </a:r>
            <a:r>
              <a:rPr lang="de-CH" sz="1400" dirty="0">
                <a:solidFill>
                  <a:srgbClr val="CE7B00"/>
                </a:solidFill>
                <a:latin typeface="Courier New" panose="02070309020205020404" pitchFamily="49" charset="0"/>
                <a:cs typeface="Courier New" panose="02070309020205020404" pitchFamily="49" charset="0"/>
              </a:rPr>
              <a:t>" 2.0"</a:t>
            </a:r>
            <a:r>
              <a:rPr lang="de-CH" sz="1400" dirty="0">
                <a:latin typeface="Courier New" panose="02070309020205020404" pitchFamily="49" charset="0"/>
                <a:cs typeface="Courier New" panose="02070309020205020404" pitchFamily="49" charset="0"/>
              </a:rPr>
              <a:t>); </a:t>
            </a:r>
            <a:endParaRPr lang="de-CH" sz="1400" dirty="0" smtClean="0">
              <a:latin typeface="Courier New" panose="02070309020205020404" pitchFamily="49" charset="0"/>
              <a:cs typeface="Courier New" panose="02070309020205020404" pitchFamily="49" charset="0"/>
            </a:endParaRPr>
          </a:p>
          <a:p>
            <a:pPr marL="0" indent="0">
              <a:buFontTx/>
              <a:buNone/>
            </a:pPr>
            <a:r>
              <a:rPr lang="de-CH" sz="1400" dirty="0" err="1" smtClean="0">
                <a:solidFill>
                  <a:srgbClr val="0000E6"/>
                </a:solidFill>
                <a:latin typeface="Courier New" panose="02070309020205020404" pitchFamily="49" charset="0"/>
                <a:cs typeface="Courier New" panose="02070309020205020404" pitchFamily="49" charset="0"/>
              </a:rPr>
              <a:t>for</a:t>
            </a:r>
            <a:r>
              <a:rPr lang="de-CH" sz="1400" dirty="0" smtClean="0">
                <a:latin typeface="Courier New" panose="02070309020205020404" pitchFamily="49" charset="0"/>
                <a:cs typeface="Courier New" panose="02070309020205020404" pitchFamily="49" charset="0"/>
              </a:rPr>
              <a:t> </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Assistant</a:t>
            </a:r>
            <a:r>
              <a:rPr lang="de-CH" sz="1400" dirty="0">
                <a:latin typeface="Courier New" panose="02070309020205020404" pitchFamily="49" charset="0"/>
                <a:cs typeface="Courier New" panose="02070309020205020404" pitchFamily="49" charset="0"/>
              </a:rPr>
              <a:t> a : </a:t>
            </a:r>
            <a:r>
              <a:rPr lang="de-CH" sz="1400" dirty="0" err="1">
                <a:latin typeface="Courier New" panose="02070309020205020404" pitchFamily="49" charset="0"/>
                <a:cs typeface="Courier New" panose="02070309020205020404" pitchFamily="49" charset="0"/>
              </a:rPr>
              <a:t>p.getAssistantCollection</a:t>
            </a:r>
            <a:r>
              <a:rPr lang="de-CH" sz="1400" dirty="0">
                <a:latin typeface="Courier New" panose="02070309020205020404" pitchFamily="49" charset="0"/>
                <a:cs typeface="Courier New" panose="02070309020205020404" pitchFamily="49" charset="0"/>
              </a:rPr>
              <a:t>()) { </a:t>
            </a:r>
            <a:endParaRPr lang="de-CH" sz="1400" dirty="0" smtClean="0">
              <a:latin typeface="Courier New" panose="02070309020205020404" pitchFamily="49" charset="0"/>
              <a:cs typeface="Courier New" panose="02070309020205020404" pitchFamily="49" charset="0"/>
            </a:endParaRPr>
          </a:p>
          <a:p>
            <a:pPr marL="0" indent="0">
              <a:buFontTx/>
              <a:buNone/>
            </a:pPr>
            <a:r>
              <a:rPr lang="de-CH" sz="1400" dirty="0" smtClean="0">
                <a:latin typeface="Courier New" panose="02070309020205020404" pitchFamily="49" charset="0"/>
                <a:cs typeface="Courier New" panose="02070309020205020404" pitchFamily="49" charset="0"/>
              </a:rPr>
              <a:t>	</a:t>
            </a:r>
            <a:r>
              <a:rPr lang="de-CH" sz="1400" dirty="0" err="1" smtClean="0">
                <a:latin typeface="Courier New" panose="02070309020205020404" pitchFamily="49" charset="0"/>
                <a:cs typeface="Courier New" panose="02070309020205020404" pitchFamily="49" charset="0"/>
              </a:rPr>
              <a:t>a.setName</a:t>
            </a:r>
            <a:r>
              <a:rPr lang="de-CH" sz="1400" dirty="0" smtClean="0">
                <a:latin typeface="Courier New" panose="02070309020205020404" pitchFamily="49" charset="0"/>
                <a:cs typeface="Courier New" panose="02070309020205020404" pitchFamily="49" charset="0"/>
              </a:rPr>
              <a:t>(</a:t>
            </a:r>
            <a:r>
              <a:rPr lang="de-CH" sz="1400" dirty="0" err="1" smtClean="0">
                <a:latin typeface="Courier New" panose="02070309020205020404" pitchFamily="49" charset="0"/>
                <a:cs typeface="Courier New" panose="02070309020205020404" pitchFamily="49" charset="0"/>
              </a:rPr>
              <a:t>a.getName</a:t>
            </a:r>
            <a:r>
              <a:rPr lang="de-CH" sz="1400" dirty="0">
                <a:latin typeface="Courier New" panose="02070309020205020404" pitchFamily="49" charset="0"/>
                <a:cs typeface="Courier New" panose="02070309020205020404" pitchFamily="49" charset="0"/>
              </a:rPr>
              <a:t>() + </a:t>
            </a:r>
            <a:r>
              <a:rPr lang="de-CH" sz="1400" dirty="0">
                <a:solidFill>
                  <a:srgbClr val="CE7B00"/>
                </a:solidFill>
                <a:latin typeface="Courier New" panose="02070309020205020404" pitchFamily="49" charset="0"/>
                <a:cs typeface="Courier New" panose="02070309020205020404" pitchFamily="49" charset="0"/>
              </a:rPr>
              <a:t>" 2.0"</a:t>
            </a:r>
            <a:r>
              <a:rPr lang="de-CH" sz="1400" dirty="0">
                <a:latin typeface="Courier New" panose="02070309020205020404" pitchFamily="49" charset="0"/>
                <a:cs typeface="Courier New" panose="02070309020205020404" pitchFamily="49" charset="0"/>
              </a:rPr>
              <a:t>); </a:t>
            </a:r>
            <a:endParaRPr lang="de-CH" sz="1400" dirty="0" smtClean="0">
              <a:latin typeface="Courier New" panose="02070309020205020404" pitchFamily="49" charset="0"/>
              <a:cs typeface="Courier New" panose="02070309020205020404" pitchFamily="49" charset="0"/>
            </a:endParaRPr>
          </a:p>
          <a:p>
            <a:pPr marL="0" indent="0">
              <a:buFontTx/>
              <a:buNone/>
            </a:pPr>
            <a:r>
              <a:rPr lang="de-CH" sz="1400" dirty="0" smtClean="0">
                <a:latin typeface="Courier New" panose="02070309020205020404" pitchFamily="49" charset="0"/>
                <a:cs typeface="Courier New" panose="02070309020205020404" pitchFamily="49" charset="0"/>
              </a:rPr>
              <a:t>} </a:t>
            </a:r>
          </a:p>
          <a:p>
            <a:pPr marL="0" indent="0">
              <a:buFontTx/>
              <a:buNone/>
            </a:pPr>
            <a:r>
              <a:rPr lang="de-CH" sz="1400" dirty="0" err="1" smtClean="0">
                <a:latin typeface="Courier New" panose="02070309020205020404" pitchFamily="49" charset="0"/>
                <a:cs typeface="Courier New" panose="02070309020205020404" pitchFamily="49" charset="0"/>
              </a:rPr>
              <a:t>em.getTransaction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commit</a:t>
            </a:r>
            <a:r>
              <a:rPr lang="de-CH" sz="1400" dirty="0">
                <a:latin typeface="Courier New" panose="02070309020205020404" pitchFamily="49" charset="0"/>
                <a:cs typeface="Courier New" panose="02070309020205020404" pitchFamily="49" charset="0"/>
              </a:rPr>
              <a:t>();</a:t>
            </a:r>
            <a:endParaRPr lang="de-CH" sz="1400" kern="0" dirty="0">
              <a:latin typeface="Courier New" panose="02070309020205020404" pitchFamily="49" charset="0"/>
              <a:cs typeface="Courier New" panose="02070309020205020404" pitchFamily="49" charset="0"/>
            </a:endParaRPr>
          </a:p>
        </p:txBody>
      </p:sp>
      <p:sp>
        <p:nvSpPr>
          <p:cNvPr id="7" name="Content Placeholder 2"/>
          <p:cNvSpPr txBox="1">
            <a:spLocks/>
          </p:cNvSpPr>
          <p:nvPr/>
        </p:nvSpPr>
        <p:spPr bwMode="auto">
          <a:xfrm>
            <a:off x="651197" y="4005064"/>
            <a:ext cx="816927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a:spcBef>
                <a:spcPts val="1800"/>
              </a:spcBef>
              <a:buFont typeface="Wingdings" panose="05000000000000000000" pitchFamily="2" charset="2"/>
              <a:buChar char="§"/>
            </a:pPr>
            <a:r>
              <a:rPr lang="en-AU" kern="0" dirty="0" smtClean="0"/>
              <a:t>Modifications to entities are stored in the database when the transaction is committed or the method </a:t>
            </a:r>
            <a:r>
              <a:rPr lang="en-AU" i="1" kern="0" dirty="0" smtClean="0"/>
              <a:t>flush</a:t>
            </a:r>
            <a:r>
              <a:rPr lang="en-AU" kern="0" dirty="0" smtClean="0"/>
              <a:t> is invoked.</a:t>
            </a:r>
          </a:p>
          <a:p>
            <a:pPr>
              <a:spcBef>
                <a:spcPts val="1800"/>
              </a:spcBef>
              <a:buFont typeface="Wingdings" panose="05000000000000000000" pitchFamily="2" charset="2"/>
              <a:buChar char="§"/>
            </a:pPr>
            <a:r>
              <a:rPr lang="en-AU" kern="0" dirty="0" smtClean="0"/>
              <a:t>Modifications to entities are only stored in the database when the entities are managed (managed and </a:t>
            </a:r>
            <a:r>
              <a:rPr lang="en-AU" kern="0" dirty="0"/>
              <a:t>detached </a:t>
            </a:r>
            <a:r>
              <a:rPr lang="en-AU" kern="0" dirty="0" smtClean="0"/>
              <a:t>entities, see </a:t>
            </a:r>
            <a:r>
              <a:rPr lang="en-AU" b="1" kern="0" dirty="0"/>
              <a:t>Pitfalls and Best </a:t>
            </a:r>
            <a:r>
              <a:rPr lang="en-AU" b="1" kern="0" dirty="0" smtClean="0"/>
              <a:t>Practices</a:t>
            </a:r>
            <a:r>
              <a:rPr lang="en-AU" kern="0" dirty="0" smtClean="0"/>
              <a:t>)</a:t>
            </a:r>
            <a:endParaRPr lang="en-AU" kern="0" dirty="0"/>
          </a:p>
        </p:txBody>
      </p:sp>
    </p:spTree>
    <p:extLst>
      <p:ext uri="{BB962C8B-B14F-4D97-AF65-F5344CB8AC3E}">
        <p14:creationId xmlns:p14="http://schemas.microsoft.com/office/powerpoint/2010/main" val="984163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CRUD </a:t>
            </a:r>
            <a:r>
              <a:rPr lang="en-US" dirty="0" smtClean="0"/>
              <a:t>Operations </a:t>
            </a:r>
            <a:r>
              <a:rPr lang="en-US" dirty="0"/>
              <a:t/>
            </a:r>
            <a:br>
              <a:rPr lang="en-US" dirty="0"/>
            </a:br>
            <a:r>
              <a:rPr lang="en-US" b="0" dirty="0"/>
              <a:t>with </a:t>
            </a:r>
            <a:r>
              <a:rPr lang="en-US" b="0" dirty="0" smtClean="0"/>
              <a:t>referenced </a:t>
            </a:r>
            <a:r>
              <a:rPr lang="en-US" b="0" dirty="0"/>
              <a:t>Entities</a:t>
            </a:r>
            <a:endParaRPr lang="de-CH" b="0" dirty="0"/>
          </a:p>
        </p:txBody>
      </p:sp>
      <p:sp>
        <p:nvSpPr>
          <p:cNvPr id="3" name="Content Placeholder 2"/>
          <p:cNvSpPr>
            <a:spLocks noGrp="1"/>
          </p:cNvSpPr>
          <p:nvPr>
            <p:ph idx="1"/>
          </p:nvPr>
        </p:nvSpPr>
        <p:spPr>
          <a:xfrm>
            <a:off x="647700" y="1412777"/>
            <a:ext cx="8169275" cy="432048"/>
          </a:xfrm>
        </p:spPr>
        <p:txBody>
          <a:bodyPr/>
          <a:lstStyle/>
          <a:p>
            <a:pPr marL="0" indent="0">
              <a:buNone/>
            </a:pPr>
            <a:r>
              <a:rPr lang="de-CH" dirty="0" smtClean="0"/>
              <a:t>Delete:</a:t>
            </a:r>
            <a:endParaRPr lang="de-CH" dirty="0"/>
          </a:p>
        </p:txBody>
      </p:sp>
      <p:sp>
        <p:nvSpPr>
          <p:cNvPr id="4" name="Content Placeholder 2"/>
          <p:cNvSpPr txBox="1">
            <a:spLocks/>
          </p:cNvSpPr>
          <p:nvPr/>
        </p:nvSpPr>
        <p:spPr bwMode="auto">
          <a:xfrm>
            <a:off x="651197" y="1844824"/>
            <a:ext cx="8169275" cy="1440160"/>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en-US" dirty="0">
                <a:solidFill>
                  <a:srgbClr val="969696"/>
                </a:solidFill>
                <a:latin typeface="Courier New" panose="02070309020205020404" pitchFamily="49" charset="0"/>
                <a:cs typeface="Courier New" panose="02070309020205020404" pitchFamily="49" charset="0"/>
              </a:rPr>
              <a:t>// remove </a:t>
            </a:r>
            <a:r>
              <a:rPr lang="en-US" dirty="0" smtClean="0">
                <a:solidFill>
                  <a:srgbClr val="969696"/>
                </a:solidFill>
                <a:latin typeface="Courier New" panose="02070309020205020404" pitchFamily="49" charset="0"/>
                <a:cs typeface="Courier New" panose="02070309020205020404" pitchFamily="49" charset="0"/>
              </a:rPr>
              <a:t>Entity</a:t>
            </a:r>
          </a:p>
          <a:p>
            <a:pPr marL="0" indent="0">
              <a:buFontTx/>
              <a:buNone/>
            </a:pPr>
            <a:r>
              <a:rPr lang="en-US" dirty="0" smtClean="0">
                <a:latin typeface="Courier New" panose="02070309020205020404" pitchFamily="49" charset="0"/>
                <a:cs typeface="Courier New" panose="02070309020205020404" pitchFamily="49" charset="0"/>
              </a:rPr>
              <a:t>Lecture </a:t>
            </a:r>
            <a:r>
              <a:rPr lang="en-US" dirty="0">
                <a:latin typeface="Courier New" panose="02070309020205020404" pitchFamily="49" charset="0"/>
                <a:cs typeface="Courier New" panose="02070309020205020404" pitchFamily="49" charset="0"/>
              </a:rPr>
              <a:t>l = </a:t>
            </a:r>
            <a:r>
              <a:rPr lang="en-US" dirty="0" err="1">
                <a:latin typeface="Courier New" panose="02070309020205020404" pitchFamily="49" charset="0"/>
                <a:cs typeface="Courier New" panose="02070309020205020404" pitchFamily="49" charset="0"/>
              </a:rPr>
              <a:t>em.find</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Lecture.</a:t>
            </a:r>
            <a:r>
              <a:rPr lang="en-US" dirty="0" err="1">
                <a:solidFill>
                  <a:srgbClr val="0000E6"/>
                </a:solidFill>
                <a:latin typeface="Courier New" panose="02070309020205020404" pitchFamily="49" charset="0"/>
                <a:cs typeface="Courier New" panose="02070309020205020404" pitchFamily="49" charset="0"/>
              </a:rPr>
              <a:t>class</a:t>
            </a:r>
            <a:r>
              <a:rPr lang="en-US" dirty="0">
                <a:latin typeface="Courier New" panose="02070309020205020404" pitchFamily="49" charset="0"/>
                <a:cs typeface="Courier New" panose="02070309020205020404" pitchFamily="49" charset="0"/>
              </a:rPr>
              <a:t>, </a:t>
            </a:r>
            <a:r>
              <a:rPr lang="en-US" dirty="0" err="1">
                <a:solidFill>
                  <a:srgbClr val="009900"/>
                </a:solidFill>
                <a:latin typeface="Courier New" panose="02070309020205020404" pitchFamily="49" charset="0"/>
                <a:cs typeface="Courier New" panose="02070309020205020404" pitchFamily="49" charset="0"/>
              </a:rPr>
              <a:t>LectureMaeeutik</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em.getTransaction</a:t>
            </a:r>
            <a:r>
              <a:rPr lang="en-US" dirty="0">
                <a:latin typeface="Courier New" panose="02070309020205020404" pitchFamily="49" charset="0"/>
                <a:cs typeface="Courier New" panose="02070309020205020404" pitchFamily="49" charset="0"/>
              </a:rPr>
              <a:t>().begin</a:t>
            </a:r>
            <a:r>
              <a:rPr lang="en-US" dirty="0" smtClean="0">
                <a:latin typeface="Courier New" panose="02070309020205020404" pitchFamily="49" charset="0"/>
                <a:cs typeface="Courier New" panose="02070309020205020404" pitchFamily="49" charset="0"/>
              </a:rPr>
              <a:t>();</a:t>
            </a:r>
          </a:p>
          <a:p>
            <a:pPr marL="0" indent="0">
              <a:buFontTx/>
              <a:buNone/>
            </a:pPr>
            <a:r>
              <a:rPr lang="en-US" dirty="0" err="1" smtClean="0">
                <a:latin typeface="Courier New" panose="02070309020205020404" pitchFamily="49" charset="0"/>
                <a:cs typeface="Courier New" panose="02070309020205020404" pitchFamily="49" charset="0"/>
              </a:rPr>
              <a:t>em.remove</a:t>
            </a:r>
            <a:r>
              <a:rPr lang="en-US" dirty="0" smtClean="0">
                <a:latin typeface="Courier New" panose="02070309020205020404" pitchFamily="49" charset="0"/>
                <a:cs typeface="Courier New" panose="02070309020205020404" pitchFamily="49" charset="0"/>
              </a:rPr>
              <a:t>(l);</a:t>
            </a:r>
          </a:p>
          <a:p>
            <a:pPr marL="0" indent="0">
              <a:buFontTx/>
              <a:buNone/>
            </a:pPr>
            <a:r>
              <a:rPr lang="en-US" dirty="0" err="1" smtClean="0">
                <a:latin typeface="Courier New" panose="02070309020205020404" pitchFamily="49" charset="0"/>
                <a:cs typeface="Courier New" panose="02070309020205020404" pitchFamily="49" charset="0"/>
              </a:rPr>
              <a:t>em.getTransaction</a:t>
            </a:r>
            <a:r>
              <a:rPr lang="en-US" dirty="0">
                <a:latin typeface="Courier New" panose="02070309020205020404" pitchFamily="49" charset="0"/>
                <a:cs typeface="Courier New" panose="02070309020205020404" pitchFamily="49" charset="0"/>
              </a:rPr>
              <a:t>().commit();</a:t>
            </a:r>
            <a:endParaRPr lang="de-CH" kern="0" dirty="0">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683568" y="3573016"/>
            <a:ext cx="816927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a:buFont typeface="Wingdings" panose="05000000000000000000" pitchFamily="2" charset="2"/>
              <a:buChar char="§"/>
            </a:pPr>
            <a:r>
              <a:rPr lang="en-AU" kern="0" dirty="0" smtClean="0"/>
              <a:t>Caution: already loaded collections, containing the now deleted entity, are not automatically updated (2nd Level Cache Problem).</a:t>
            </a:r>
            <a:br>
              <a:rPr lang="en-AU" kern="0" dirty="0" smtClean="0"/>
            </a:br>
            <a:r>
              <a:rPr lang="en-AU" kern="0" dirty="0"/>
              <a:t>See </a:t>
            </a:r>
            <a:r>
              <a:rPr lang="en-AU" b="1" kern="0" dirty="0"/>
              <a:t>Pitfalls and Best Practices</a:t>
            </a:r>
          </a:p>
        </p:txBody>
      </p:sp>
    </p:spTree>
    <p:extLst>
      <p:ext uri="{BB962C8B-B14F-4D97-AF65-F5344CB8AC3E}">
        <p14:creationId xmlns:p14="http://schemas.microsoft.com/office/powerpoint/2010/main" val="41571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smtClean="0"/>
              <a:t>JP</a:t>
            </a:r>
            <a:r>
              <a:rPr lang="en-US" dirty="0"/>
              <a:t>QL</a:t>
            </a:r>
            <a:br>
              <a:rPr lang="en-US" dirty="0"/>
            </a:br>
            <a:r>
              <a:rPr lang="en-US" b="0" dirty="0"/>
              <a:t>Object-Oriented Queries</a:t>
            </a:r>
            <a:endParaRPr lang="de-CH" b="0" dirty="0"/>
          </a:p>
        </p:txBody>
      </p:sp>
      <p:sp>
        <p:nvSpPr>
          <p:cNvPr id="4" name="Content Placeholder 2"/>
          <p:cNvSpPr txBox="1">
            <a:spLocks/>
          </p:cNvSpPr>
          <p:nvPr/>
        </p:nvSpPr>
        <p:spPr bwMode="auto">
          <a:xfrm>
            <a:off x="651196" y="1849832"/>
            <a:ext cx="8169275" cy="1116124"/>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query</a:t>
            </a:r>
            <a:r>
              <a:rPr lang="de-CH" sz="1400" dirty="0">
                <a:solidFill>
                  <a:srgbClr val="969696"/>
                </a:solidFill>
                <a:latin typeface="Courier New" panose="02070309020205020404" pitchFamily="49" charset="0"/>
                <a:cs typeface="Courier New" panose="02070309020205020404" pitchFamily="49" charset="0"/>
              </a:rPr>
              <a:t> all Professors </a:t>
            </a:r>
            <a:r>
              <a:rPr lang="de-CH" sz="1400" dirty="0" err="1">
                <a:solidFill>
                  <a:srgbClr val="969696"/>
                </a:solidFill>
                <a:latin typeface="Courier New" panose="02070309020205020404" pitchFamily="49" charset="0"/>
                <a:cs typeface="Courier New" panose="02070309020205020404" pitchFamily="49" charset="0"/>
              </a:rPr>
              <a:t>with</a:t>
            </a:r>
            <a:r>
              <a:rPr lang="de-CH" sz="1400" dirty="0">
                <a:solidFill>
                  <a:srgbClr val="969696"/>
                </a:solidFill>
                <a:latin typeface="Courier New" panose="02070309020205020404" pitchFamily="49" charset="0"/>
                <a:cs typeface="Courier New" panose="02070309020205020404" pitchFamily="49" charset="0"/>
              </a:rPr>
              <a:t> Grade </a:t>
            </a:r>
            <a:r>
              <a:rPr lang="de-CH" sz="1400" dirty="0" smtClean="0">
                <a:solidFill>
                  <a:srgbClr val="969696"/>
                </a:solidFill>
                <a:latin typeface="Courier New" panose="02070309020205020404" pitchFamily="49" charset="0"/>
                <a:cs typeface="Courier New" panose="02070309020205020404" pitchFamily="49" charset="0"/>
              </a:rPr>
              <a:t>C4</a:t>
            </a:r>
          </a:p>
          <a:p>
            <a:pPr marL="0" indent="0">
              <a:buFontTx/>
              <a:buNone/>
            </a:pPr>
            <a:r>
              <a:rPr lang="de-CH" sz="1400" dirty="0" err="1" smtClean="0">
                <a:latin typeface="Courier New" panose="02070309020205020404" pitchFamily="49" charset="0"/>
                <a:cs typeface="Courier New" panose="02070309020205020404" pitchFamily="49" charset="0"/>
              </a:rPr>
              <a:t>TypedQuery</a:t>
            </a:r>
            <a:r>
              <a:rPr lang="de-CH" sz="1400" dirty="0" smtClean="0">
                <a:latin typeface="Courier New" panose="02070309020205020404" pitchFamily="49" charset="0"/>
                <a:cs typeface="Courier New" panose="02070309020205020404" pitchFamily="49" charset="0"/>
              </a:rPr>
              <a:t>&lt;Professor</a:t>
            </a:r>
            <a:r>
              <a:rPr lang="de-CH" sz="1400" dirty="0">
                <a:latin typeface="Courier New" panose="02070309020205020404" pitchFamily="49" charset="0"/>
                <a:cs typeface="Courier New" panose="02070309020205020404" pitchFamily="49" charset="0"/>
              </a:rPr>
              <a:t>&gt; </a:t>
            </a:r>
            <a:r>
              <a:rPr lang="de-CH" sz="1400" dirty="0" err="1">
                <a:latin typeface="Courier New" panose="02070309020205020404" pitchFamily="49" charset="0"/>
                <a:cs typeface="Courier New" panose="02070309020205020404" pitchFamily="49" charset="0"/>
              </a:rPr>
              <a:t>query</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em.createQuery</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"SELECT p FROM Professor p WHERE </a:t>
            </a:r>
            <a:r>
              <a:rPr lang="de-CH" sz="1400" dirty="0" err="1">
                <a:solidFill>
                  <a:srgbClr val="CE7B00"/>
                </a:solidFill>
                <a:latin typeface="Courier New" panose="02070309020205020404" pitchFamily="49" charset="0"/>
                <a:cs typeface="Courier New" panose="02070309020205020404" pitchFamily="49" charset="0"/>
              </a:rPr>
              <a:t>p.grade</a:t>
            </a:r>
            <a:r>
              <a:rPr lang="de-CH" sz="1400" dirty="0">
                <a:solidFill>
                  <a:srgbClr val="CE7B00"/>
                </a:solidFill>
                <a:latin typeface="Courier New" panose="02070309020205020404" pitchFamily="49" charset="0"/>
                <a:cs typeface="Courier New" panose="02070309020205020404" pitchFamily="49" charset="0"/>
              </a:rPr>
              <a:t> = 'C4'"</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Professor.</a:t>
            </a:r>
            <a:r>
              <a:rPr lang="de-CH" sz="1400" dirty="0" err="1">
                <a:solidFill>
                  <a:srgbClr val="0000E6"/>
                </a:solidFill>
                <a:latin typeface="Courier New" panose="02070309020205020404" pitchFamily="49" charset="0"/>
                <a:cs typeface="Courier New" panose="02070309020205020404" pitchFamily="49" charset="0"/>
              </a:rPr>
              <a:t>class</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smtClean="0">
                <a:latin typeface="Courier New" panose="02070309020205020404" pitchFamily="49" charset="0"/>
                <a:cs typeface="Courier New" panose="02070309020205020404" pitchFamily="49" charset="0"/>
              </a:rPr>
              <a:t>List&lt;Professor</a:t>
            </a:r>
            <a:r>
              <a:rPr lang="de-CH" sz="1400" dirty="0">
                <a:latin typeface="Courier New" panose="02070309020205020404" pitchFamily="49" charset="0"/>
                <a:cs typeface="Courier New" panose="02070309020205020404" pitchFamily="49" charset="0"/>
              </a:rPr>
              <a:t>&gt; </a:t>
            </a:r>
            <a:r>
              <a:rPr lang="de-CH" sz="1400" dirty="0" err="1">
                <a:latin typeface="Courier New" panose="02070309020205020404" pitchFamily="49" charset="0"/>
                <a:cs typeface="Courier New" panose="02070309020205020404" pitchFamily="49" charset="0"/>
              </a:rPr>
              <a:t>results</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query.getResultList</a:t>
            </a:r>
            <a:r>
              <a:rPr lang="de-CH" sz="1400" dirty="0" smtClean="0">
                <a:latin typeface="Courier New" panose="02070309020205020404" pitchFamily="49" charset="0"/>
                <a:cs typeface="Courier New" panose="02070309020205020404" pitchFamily="49" charset="0"/>
              </a:rPr>
              <a:t>();</a:t>
            </a:r>
          </a:p>
        </p:txBody>
      </p:sp>
      <p:sp>
        <p:nvSpPr>
          <p:cNvPr id="7" name="Content Placeholder 2"/>
          <p:cNvSpPr txBox="1">
            <a:spLocks/>
          </p:cNvSpPr>
          <p:nvPr/>
        </p:nvSpPr>
        <p:spPr bwMode="auto">
          <a:xfrm>
            <a:off x="651197" y="3573016"/>
            <a:ext cx="8169275" cy="2592288"/>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query</a:t>
            </a:r>
            <a:r>
              <a:rPr lang="de-CH" sz="1400" dirty="0">
                <a:solidFill>
                  <a:srgbClr val="969696"/>
                </a:solidFill>
                <a:latin typeface="Courier New" panose="02070309020205020404" pitchFamily="49" charset="0"/>
                <a:cs typeface="Courier New" panose="02070309020205020404" pitchFamily="49" charset="0"/>
              </a:rPr>
              <a:t> all Professors </a:t>
            </a:r>
            <a:r>
              <a:rPr lang="de-CH" sz="1400" dirty="0" err="1">
                <a:solidFill>
                  <a:srgbClr val="969696"/>
                </a:solidFill>
                <a:latin typeface="Courier New" panose="02070309020205020404" pitchFamily="49" charset="0"/>
                <a:cs typeface="Courier New" panose="02070309020205020404" pitchFamily="49" charset="0"/>
              </a:rPr>
              <a:t>with</a:t>
            </a:r>
            <a:r>
              <a:rPr lang="de-CH" sz="1400" dirty="0">
                <a:solidFill>
                  <a:srgbClr val="969696"/>
                </a:solidFill>
                <a:latin typeface="Courier New" panose="02070309020205020404" pitchFamily="49" charset="0"/>
                <a:cs typeface="Courier New" panose="02070309020205020404" pitchFamily="49" charset="0"/>
              </a:rPr>
              <a:t> </a:t>
            </a:r>
            <a:r>
              <a:rPr lang="de-CH" sz="1400" dirty="0" err="1" smtClean="0">
                <a:solidFill>
                  <a:srgbClr val="969696"/>
                </a:solidFill>
                <a:latin typeface="Courier New" panose="02070309020205020404" pitchFamily="49" charset="0"/>
                <a:cs typeface="Courier New" panose="02070309020205020404" pitchFamily="49" charset="0"/>
              </a:rPr>
              <a:t>Assistants</a:t>
            </a:r>
            <a:endParaRPr lang="de-CH" sz="1400" dirty="0" smtClean="0">
              <a:solidFill>
                <a:srgbClr val="969696"/>
              </a:solidFill>
              <a:latin typeface="Courier New" panose="02070309020205020404" pitchFamily="49" charset="0"/>
              <a:cs typeface="Courier New" panose="02070309020205020404" pitchFamily="49" charset="0"/>
            </a:endParaRPr>
          </a:p>
          <a:p>
            <a:pPr marL="0" indent="0">
              <a:buFontTx/>
              <a:buNone/>
            </a:pPr>
            <a:r>
              <a:rPr lang="de-CH" sz="1400" dirty="0" smtClean="0">
                <a:latin typeface="Courier New" panose="02070309020205020404" pitchFamily="49" charset="0"/>
                <a:cs typeface="Courier New" panose="02070309020205020404" pitchFamily="49" charset="0"/>
              </a:rPr>
              <a:t>Query </a:t>
            </a:r>
            <a:r>
              <a:rPr lang="de-CH" sz="1400" dirty="0" err="1">
                <a:latin typeface="Courier New" panose="02070309020205020404" pitchFamily="49" charset="0"/>
                <a:cs typeface="Courier New" panose="02070309020205020404" pitchFamily="49" charset="0"/>
              </a:rPr>
              <a:t>query</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em.createQuery</a:t>
            </a:r>
            <a:r>
              <a:rPr lang="de-CH" sz="1400" dirty="0" smtClean="0">
                <a:latin typeface="Courier New" panose="02070309020205020404" pitchFamily="49" charset="0"/>
                <a:cs typeface="Courier New" panose="02070309020205020404" pitchFamily="49" charset="0"/>
              </a:rPr>
              <a:t>(</a:t>
            </a:r>
            <a:r>
              <a:rPr lang="de-CH" sz="1400" dirty="0" smtClean="0">
                <a:solidFill>
                  <a:srgbClr val="CE7B00"/>
                </a:solidFill>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SELECT </a:t>
            </a:r>
            <a:r>
              <a:rPr lang="de-CH" sz="1400" dirty="0" err="1">
                <a:solidFill>
                  <a:srgbClr val="CE7B00"/>
                </a:solidFill>
                <a:latin typeface="Courier New" panose="02070309020205020404" pitchFamily="49" charset="0"/>
                <a:cs typeface="Courier New" panose="02070309020205020404" pitchFamily="49" charset="0"/>
              </a:rPr>
              <a:t>a.boss</a:t>
            </a:r>
            <a:r>
              <a:rPr lang="de-CH" sz="1400" dirty="0">
                <a:solidFill>
                  <a:srgbClr val="CE7B00"/>
                </a:solidFill>
                <a:latin typeface="Courier New" panose="02070309020205020404" pitchFamily="49" charset="0"/>
                <a:cs typeface="Courier New" panose="02070309020205020404" pitchFamily="49" charset="0"/>
              </a:rPr>
              <a:t>, COUNT(a) AS C FROM </a:t>
            </a:r>
            <a:r>
              <a:rPr lang="de-CH" sz="1400" dirty="0" err="1">
                <a:solidFill>
                  <a:srgbClr val="CE7B00"/>
                </a:solidFill>
                <a:latin typeface="Courier New" panose="02070309020205020404" pitchFamily="49" charset="0"/>
                <a:cs typeface="Courier New" panose="02070309020205020404" pitchFamily="49" charset="0"/>
              </a:rPr>
              <a:t>Assistant</a:t>
            </a:r>
            <a:r>
              <a:rPr lang="de-CH" sz="1400" dirty="0">
                <a:solidFill>
                  <a:srgbClr val="CE7B00"/>
                </a:solidFill>
                <a:latin typeface="Courier New" panose="02070309020205020404" pitchFamily="49" charset="0"/>
                <a:cs typeface="Courier New" panose="02070309020205020404" pitchFamily="49" charset="0"/>
              </a:rPr>
              <a:t> a GROUP BY </a:t>
            </a:r>
            <a:r>
              <a:rPr lang="de-CH" sz="1400" dirty="0" err="1">
                <a:solidFill>
                  <a:srgbClr val="CE7B00"/>
                </a:solidFill>
                <a:latin typeface="Courier New" panose="02070309020205020404" pitchFamily="49" charset="0"/>
                <a:cs typeface="Courier New" panose="02070309020205020404" pitchFamily="49" charset="0"/>
              </a:rPr>
              <a:t>a.boss</a:t>
            </a:r>
            <a:r>
              <a:rPr lang="de-CH" sz="1400" dirty="0">
                <a:solidFill>
                  <a:srgbClr val="CE7B00"/>
                </a:solidFill>
                <a:latin typeface="Courier New" panose="02070309020205020404" pitchFamily="49" charset="0"/>
                <a:cs typeface="Courier New" panose="02070309020205020404" pitchFamily="49" charset="0"/>
              </a:rPr>
              <a:t> HAVING COUNT(a) &gt; 0</a:t>
            </a:r>
            <a:r>
              <a:rPr lang="de-CH" sz="1400" dirty="0" smtClean="0">
                <a:solidFill>
                  <a:srgbClr val="CE7B00"/>
                </a:solidFill>
                <a:latin typeface="Courier New" panose="02070309020205020404" pitchFamily="49" charset="0"/>
                <a:cs typeface="Courier New" panose="02070309020205020404" pitchFamily="49" charset="0"/>
              </a:rPr>
              <a:t>"</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smtClean="0">
                <a:latin typeface="Courier New" panose="02070309020205020404" pitchFamily="49" charset="0"/>
                <a:cs typeface="Courier New" panose="02070309020205020404" pitchFamily="49" charset="0"/>
              </a:rPr>
              <a:t>List&lt;</a:t>
            </a:r>
            <a:r>
              <a:rPr lang="de-CH" sz="1400" dirty="0" err="1" smtClean="0">
                <a:latin typeface="Courier New" panose="02070309020205020404" pitchFamily="49" charset="0"/>
                <a:cs typeface="Courier New" panose="02070309020205020404" pitchFamily="49" charset="0"/>
              </a:rPr>
              <a:t>Object</a:t>
            </a:r>
            <a:r>
              <a:rPr lang="de-CH" sz="1400" dirty="0">
                <a:latin typeface="Courier New" panose="02070309020205020404" pitchFamily="49" charset="0"/>
                <a:cs typeface="Courier New" panose="02070309020205020404" pitchFamily="49" charset="0"/>
              </a:rPr>
              <a:t>[]&gt; </a:t>
            </a:r>
            <a:r>
              <a:rPr lang="de-CH" sz="1400" dirty="0" err="1">
                <a:latin typeface="Courier New" panose="02070309020205020404" pitchFamily="49" charset="0"/>
                <a:cs typeface="Courier New" panose="02070309020205020404" pitchFamily="49" charset="0"/>
              </a:rPr>
              <a:t>results</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query.getResultList</a:t>
            </a:r>
            <a:r>
              <a:rPr lang="de-CH" sz="1400" dirty="0" smtClean="0">
                <a:latin typeface="Courier New" panose="02070309020205020404" pitchFamily="49" charset="0"/>
                <a:cs typeface="Courier New" panose="02070309020205020404" pitchFamily="49" charset="0"/>
              </a:rPr>
              <a:t>();</a:t>
            </a:r>
          </a:p>
          <a:p>
            <a:pPr marL="0" indent="0">
              <a:buFontTx/>
              <a:buNone/>
            </a:pPr>
            <a:endParaRPr lang="de-CH" sz="1400" dirty="0">
              <a:solidFill>
                <a:srgbClr val="969696"/>
              </a:solidFill>
              <a:latin typeface="Courier New" panose="02070309020205020404" pitchFamily="49" charset="0"/>
              <a:cs typeface="Courier New" panose="02070309020205020404" pitchFamily="49" charset="0"/>
            </a:endParaRPr>
          </a:p>
          <a:p>
            <a:pPr marL="0" indent="0">
              <a:buFontTx/>
              <a:buNone/>
            </a:pPr>
            <a:r>
              <a:rPr lang="de-CH" sz="1400" dirty="0" smtClean="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show</a:t>
            </a:r>
            <a:r>
              <a:rPr lang="de-CH" sz="1400" dirty="0">
                <a:solidFill>
                  <a:srgbClr val="969696"/>
                </a:solidFill>
                <a:latin typeface="Courier New" panose="02070309020205020404" pitchFamily="49" charset="0"/>
                <a:cs typeface="Courier New" panose="02070309020205020404" pitchFamily="49" charset="0"/>
              </a:rPr>
              <a:t> </a:t>
            </a:r>
            <a:r>
              <a:rPr lang="de-CH" sz="1400" dirty="0" err="1" smtClean="0">
                <a:solidFill>
                  <a:srgbClr val="969696"/>
                </a:solidFill>
                <a:latin typeface="Courier New" panose="02070309020205020404" pitchFamily="49" charset="0"/>
                <a:cs typeface="Courier New" panose="02070309020205020404" pitchFamily="49" charset="0"/>
              </a:rPr>
              <a:t>Results</a:t>
            </a:r>
            <a:endParaRPr lang="de-CH" sz="1400" dirty="0" smtClean="0">
              <a:solidFill>
                <a:srgbClr val="969696"/>
              </a:solidFill>
              <a:latin typeface="Courier New" panose="02070309020205020404" pitchFamily="49" charset="0"/>
              <a:cs typeface="Courier New" panose="02070309020205020404" pitchFamily="49" charset="0"/>
            </a:endParaRPr>
          </a:p>
          <a:p>
            <a:pPr marL="0" indent="0">
              <a:buFontTx/>
              <a:buNone/>
            </a:pPr>
            <a:r>
              <a:rPr lang="de-CH" sz="1400" dirty="0" err="1" smtClean="0">
                <a:solidFill>
                  <a:srgbClr val="0000E6"/>
                </a:solidFill>
                <a:latin typeface="Courier New" panose="02070309020205020404" pitchFamily="49" charset="0"/>
                <a:cs typeface="Courier New" panose="02070309020205020404" pitchFamily="49" charset="0"/>
              </a:rPr>
              <a:t>for</a:t>
            </a:r>
            <a:r>
              <a:rPr lang="de-CH" sz="1400" dirty="0" smtClean="0">
                <a:latin typeface="Courier New" panose="02070309020205020404" pitchFamily="49" charset="0"/>
                <a:cs typeface="Courier New" panose="02070309020205020404" pitchFamily="49" charset="0"/>
              </a:rPr>
              <a:t> </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Object</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record</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results</a:t>
            </a:r>
            <a:r>
              <a:rPr lang="de-CH" sz="1400" dirty="0">
                <a:latin typeface="Courier New" panose="02070309020205020404" pitchFamily="49" charset="0"/>
                <a:cs typeface="Courier New" panose="02070309020205020404" pitchFamily="49" charset="0"/>
              </a:rPr>
              <a:t>) </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a:latin typeface="Courier New" panose="02070309020205020404" pitchFamily="49" charset="0"/>
                <a:cs typeface="Courier New" panose="02070309020205020404" pitchFamily="49" charset="0"/>
              </a:rPr>
              <a:t>	</a:t>
            </a:r>
            <a:r>
              <a:rPr lang="de-CH" sz="1400" dirty="0" smtClean="0">
                <a:latin typeface="Courier New" panose="02070309020205020404" pitchFamily="49" charset="0"/>
                <a:cs typeface="Courier New" panose="02070309020205020404" pitchFamily="49" charset="0"/>
              </a:rPr>
              <a:t>Professor </a:t>
            </a:r>
            <a:r>
              <a:rPr lang="de-CH" sz="1400" dirty="0">
                <a:latin typeface="Courier New" panose="02070309020205020404" pitchFamily="49" charset="0"/>
                <a:cs typeface="Courier New" panose="02070309020205020404" pitchFamily="49" charset="0"/>
              </a:rPr>
              <a:t>p = (Professor) </a:t>
            </a:r>
            <a:r>
              <a:rPr lang="de-CH" sz="1400" dirty="0" err="1">
                <a:latin typeface="Courier New" panose="02070309020205020404" pitchFamily="49" charset="0"/>
                <a:cs typeface="Courier New" panose="02070309020205020404" pitchFamily="49" charset="0"/>
              </a:rPr>
              <a:t>record</a:t>
            </a:r>
            <a:r>
              <a:rPr lang="de-CH" sz="1400" dirty="0">
                <a:latin typeface="Courier New" panose="02070309020205020404" pitchFamily="49" charset="0"/>
                <a:cs typeface="Courier New" panose="02070309020205020404" pitchFamily="49" charset="0"/>
              </a:rPr>
              <a:t>[0</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a:solidFill>
                  <a:srgbClr val="0000E6"/>
                </a:solidFill>
                <a:latin typeface="Courier New" panose="02070309020205020404" pitchFamily="49" charset="0"/>
                <a:cs typeface="Courier New" panose="02070309020205020404" pitchFamily="49" charset="0"/>
              </a:rPr>
              <a:t>	</a:t>
            </a:r>
            <a:r>
              <a:rPr lang="de-CH" sz="1400" dirty="0" err="1" smtClean="0">
                <a:solidFill>
                  <a:srgbClr val="0000E6"/>
                </a:solidFill>
                <a:latin typeface="Courier New" panose="02070309020205020404" pitchFamily="49" charset="0"/>
                <a:cs typeface="Courier New" panose="02070309020205020404" pitchFamily="49" charset="0"/>
              </a:rPr>
              <a:t>long</a:t>
            </a:r>
            <a:r>
              <a:rPr lang="de-CH" sz="1400" dirty="0" smtClean="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employees</a:t>
            </a:r>
            <a:r>
              <a:rPr lang="de-CH" sz="1400" dirty="0">
                <a:latin typeface="Courier New" panose="02070309020205020404" pitchFamily="49" charset="0"/>
                <a:cs typeface="Courier New" panose="02070309020205020404" pitchFamily="49" charset="0"/>
              </a:rPr>
              <a:t> = (</a:t>
            </a:r>
            <a:r>
              <a:rPr lang="de-CH" sz="1400" dirty="0" err="1">
                <a:solidFill>
                  <a:srgbClr val="0000E6"/>
                </a:solidFill>
                <a:latin typeface="Courier New" panose="02070309020205020404" pitchFamily="49" charset="0"/>
                <a:cs typeface="Courier New" panose="02070309020205020404" pitchFamily="49" charset="0"/>
              </a:rPr>
              <a:t>long</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record</a:t>
            </a:r>
            <a:r>
              <a:rPr lang="de-CH" sz="1400" dirty="0">
                <a:latin typeface="Courier New" panose="02070309020205020404" pitchFamily="49" charset="0"/>
                <a:cs typeface="Courier New" panose="02070309020205020404" pitchFamily="49" charset="0"/>
              </a:rPr>
              <a:t>[1</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a:latin typeface="Courier New" panose="02070309020205020404" pitchFamily="49" charset="0"/>
                <a:cs typeface="Courier New" panose="02070309020205020404" pitchFamily="49" charset="0"/>
              </a:rPr>
              <a:t>	</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smtClean="0">
                <a:latin typeface="Courier New" panose="02070309020205020404" pitchFamily="49" charset="0"/>
                <a:cs typeface="Courier New" panose="02070309020205020404" pitchFamily="49" charset="0"/>
              </a:rPr>
              <a:t>}</a:t>
            </a:r>
            <a:endParaRPr lang="de-CH" sz="1400" kern="0" dirty="0">
              <a:latin typeface="Courier New" panose="02070309020205020404" pitchFamily="49" charset="0"/>
              <a:cs typeface="Courier New" panose="02070309020205020404" pitchFamily="49" charset="0"/>
            </a:endParaRPr>
          </a:p>
        </p:txBody>
      </p:sp>
      <p:sp>
        <p:nvSpPr>
          <p:cNvPr id="8" name="Title 1"/>
          <p:cNvSpPr txBox="1">
            <a:spLocks/>
          </p:cNvSpPr>
          <p:nvPr/>
        </p:nvSpPr>
        <p:spPr bwMode="auto">
          <a:xfrm>
            <a:off x="611560" y="3171964"/>
            <a:ext cx="81692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a:lstStyle>
          <a:p>
            <a:r>
              <a:rPr lang="en-US" b="0" kern="0" dirty="0" smtClean="0"/>
              <a:t>Select (mixed)</a:t>
            </a:r>
            <a:endParaRPr lang="de-CH" b="0" kern="0" dirty="0"/>
          </a:p>
        </p:txBody>
      </p:sp>
      <p:sp>
        <p:nvSpPr>
          <p:cNvPr id="9" name="Content Placeholder 2"/>
          <p:cNvSpPr>
            <a:spLocks noGrp="1"/>
          </p:cNvSpPr>
          <p:nvPr>
            <p:ph idx="1"/>
          </p:nvPr>
        </p:nvSpPr>
        <p:spPr>
          <a:xfrm>
            <a:off x="647700" y="1412776"/>
            <a:ext cx="8169275" cy="432048"/>
          </a:xfrm>
        </p:spPr>
        <p:txBody>
          <a:bodyPr/>
          <a:lstStyle/>
          <a:p>
            <a:pPr marL="0" indent="0">
              <a:buNone/>
            </a:pPr>
            <a:r>
              <a:rPr lang="en-US" dirty="0" smtClean="0"/>
              <a:t>Select (typed):</a:t>
            </a:r>
            <a:endParaRPr lang="en-US" dirty="0"/>
          </a:p>
        </p:txBody>
      </p:sp>
    </p:spTree>
    <p:extLst>
      <p:ext uri="{BB962C8B-B14F-4D97-AF65-F5344CB8AC3E}">
        <p14:creationId xmlns:p14="http://schemas.microsoft.com/office/powerpoint/2010/main" val="3867436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JPQL</a:t>
            </a:r>
            <a:br>
              <a:rPr lang="en-US" dirty="0"/>
            </a:br>
            <a:r>
              <a:rPr lang="en-US" b="0" dirty="0"/>
              <a:t>Object-Oriented Queries</a:t>
            </a:r>
            <a:endParaRPr lang="de-CH" b="0" dirty="0"/>
          </a:p>
        </p:txBody>
      </p:sp>
      <p:sp>
        <p:nvSpPr>
          <p:cNvPr id="4" name="Content Placeholder 2"/>
          <p:cNvSpPr txBox="1">
            <a:spLocks/>
          </p:cNvSpPr>
          <p:nvPr/>
        </p:nvSpPr>
        <p:spPr bwMode="auto">
          <a:xfrm>
            <a:off x="651196" y="1857581"/>
            <a:ext cx="8169275" cy="1440160"/>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query</a:t>
            </a:r>
            <a:r>
              <a:rPr lang="de-CH" sz="1400" dirty="0">
                <a:solidFill>
                  <a:srgbClr val="969696"/>
                </a:solidFill>
                <a:latin typeface="Courier New" panose="02070309020205020404" pitchFamily="49" charset="0"/>
                <a:cs typeface="Courier New" panose="02070309020205020404" pitchFamily="49" charset="0"/>
              </a:rPr>
              <a:t> all Professors </a:t>
            </a:r>
            <a:r>
              <a:rPr lang="de-CH" sz="1400" dirty="0" err="1">
                <a:solidFill>
                  <a:srgbClr val="969696"/>
                </a:solidFill>
                <a:latin typeface="Courier New" panose="02070309020205020404" pitchFamily="49" charset="0"/>
                <a:cs typeface="Courier New" panose="02070309020205020404" pitchFamily="49" charset="0"/>
              </a:rPr>
              <a:t>with</a:t>
            </a:r>
            <a:r>
              <a:rPr lang="de-CH" sz="1400" dirty="0">
                <a:solidFill>
                  <a:srgbClr val="969696"/>
                </a:solidFill>
                <a:latin typeface="Courier New" panose="02070309020205020404" pitchFamily="49" charset="0"/>
                <a:cs typeface="Courier New" panose="02070309020205020404" pitchFamily="49" charset="0"/>
              </a:rPr>
              <a:t> </a:t>
            </a:r>
            <a:r>
              <a:rPr lang="de-CH" sz="1400" dirty="0" err="1" smtClean="0">
                <a:solidFill>
                  <a:srgbClr val="969696"/>
                </a:solidFill>
                <a:latin typeface="Courier New" panose="02070309020205020404" pitchFamily="49" charset="0"/>
                <a:cs typeface="Courier New" panose="02070309020205020404" pitchFamily="49" charset="0"/>
              </a:rPr>
              <a:t>Assistants</a:t>
            </a:r>
            <a:endParaRPr lang="de-CH" sz="1400" dirty="0" smtClean="0">
              <a:solidFill>
                <a:srgbClr val="969696"/>
              </a:solidFill>
              <a:latin typeface="Courier New" panose="02070309020205020404" pitchFamily="49" charset="0"/>
              <a:cs typeface="Courier New" panose="02070309020205020404" pitchFamily="49" charset="0"/>
            </a:endParaRPr>
          </a:p>
          <a:p>
            <a:pPr marL="0" indent="0">
              <a:buFontTx/>
              <a:buNone/>
            </a:pPr>
            <a:r>
              <a:rPr lang="de-CH" sz="1400" dirty="0" err="1" smtClean="0">
                <a:latin typeface="Courier New" panose="02070309020205020404" pitchFamily="49" charset="0"/>
                <a:cs typeface="Courier New" panose="02070309020205020404" pitchFamily="49" charset="0"/>
              </a:rPr>
              <a:t>TypedQuery</a:t>
            </a:r>
            <a:r>
              <a:rPr lang="de-CH" sz="1400" dirty="0" smtClean="0">
                <a:latin typeface="Courier New" panose="02070309020205020404" pitchFamily="49" charset="0"/>
                <a:cs typeface="Courier New" panose="02070309020205020404" pitchFamily="49" charset="0"/>
              </a:rPr>
              <a:t>&lt;Student</a:t>
            </a:r>
            <a:r>
              <a:rPr lang="de-CH" sz="1400" dirty="0">
                <a:latin typeface="Courier New" panose="02070309020205020404" pitchFamily="49" charset="0"/>
                <a:cs typeface="Courier New" panose="02070309020205020404" pitchFamily="49" charset="0"/>
              </a:rPr>
              <a:t>&gt; </a:t>
            </a:r>
            <a:r>
              <a:rPr lang="de-CH" sz="1400" dirty="0" err="1">
                <a:latin typeface="Courier New" panose="02070309020205020404" pitchFamily="49" charset="0"/>
                <a:cs typeface="Courier New" panose="02070309020205020404" pitchFamily="49" charset="0"/>
              </a:rPr>
              <a:t>query</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em.createQuery</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"SELECT DISTINCT s FROM Student s JOIN </a:t>
            </a:r>
            <a:r>
              <a:rPr lang="de-CH" sz="1400" dirty="0" err="1">
                <a:solidFill>
                  <a:srgbClr val="CE7B00"/>
                </a:solidFill>
                <a:latin typeface="Courier New" panose="02070309020205020404" pitchFamily="49" charset="0"/>
                <a:cs typeface="Courier New" panose="02070309020205020404" pitchFamily="49" charset="0"/>
              </a:rPr>
              <a:t>s.lectureCollection</a:t>
            </a:r>
            <a:r>
              <a:rPr lang="de-CH" sz="1400" dirty="0">
                <a:solidFill>
                  <a:srgbClr val="CE7B00"/>
                </a:solidFill>
                <a:latin typeface="Courier New" panose="02070309020205020404" pitchFamily="49" charset="0"/>
                <a:cs typeface="Courier New" panose="02070309020205020404" pitchFamily="49" charset="0"/>
              </a:rPr>
              <a:t> l WHERE </a:t>
            </a:r>
            <a:r>
              <a:rPr lang="de-CH" sz="1400" dirty="0" err="1">
                <a:solidFill>
                  <a:srgbClr val="CE7B00"/>
                </a:solidFill>
                <a:latin typeface="Courier New" panose="02070309020205020404" pitchFamily="49" charset="0"/>
                <a:cs typeface="Courier New" panose="02070309020205020404" pitchFamily="49" charset="0"/>
              </a:rPr>
              <a:t>l.holdBy.grade</a:t>
            </a:r>
            <a:r>
              <a:rPr lang="de-CH" sz="1400" dirty="0">
                <a:solidFill>
                  <a:srgbClr val="CE7B00"/>
                </a:solidFill>
                <a:latin typeface="Courier New" panose="02070309020205020404" pitchFamily="49" charset="0"/>
                <a:cs typeface="Courier New" panose="02070309020205020404" pitchFamily="49" charset="0"/>
              </a:rPr>
              <a:t> = :grade"</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Student.</a:t>
            </a:r>
            <a:r>
              <a:rPr lang="de-CH" sz="1400" dirty="0" err="1">
                <a:solidFill>
                  <a:srgbClr val="0000E6"/>
                </a:solidFill>
                <a:latin typeface="Courier New" panose="02070309020205020404" pitchFamily="49" charset="0"/>
                <a:cs typeface="Courier New" panose="02070309020205020404" pitchFamily="49" charset="0"/>
              </a:rPr>
              <a:t>class</a:t>
            </a:r>
            <a:r>
              <a:rPr lang="de-CH" sz="1400" dirty="0">
                <a:latin typeface="Courier New" panose="02070309020205020404" pitchFamily="49" charset="0"/>
                <a:cs typeface="Courier New" panose="02070309020205020404" pitchFamily="49" charset="0"/>
              </a:rPr>
              <a:t>); </a:t>
            </a:r>
            <a:endParaRPr lang="de-CH" sz="1400" dirty="0" smtClean="0">
              <a:latin typeface="Courier New" panose="02070309020205020404" pitchFamily="49" charset="0"/>
              <a:cs typeface="Courier New" panose="02070309020205020404" pitchFamily="49" charset="0"/>
            </a:endParaRPr>
          </a:p>
          <a:p>
            <a:pPr marL="0" indent="0">
              <a:buFontTx/>
              <a:buNone/>
            </a:pPr>
            <a:r>
              <a:rPr lang="de-CH" sz="1400" dirty="0" err="1" smtClean="0">
                <a:latin typeface="Courier New" panose="02070309020205020404" pitchFamily="49" charset="0"/>
                <a:cs typeface="Courier New" panose="02070309020205020404" pitchFamily="49" charset="0"/>
              </a:rPr>
              <a:t>query.setParameter</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"grade"</a:t>
            </a:r>
            <a:r>
              <a:rPr lang="de-CH" sz="1400" dirty="0">
                <a:latin typeface="Courier New" panose="02070309020205020404" pitchFamily="49" charset="0"/>
                <a:cs typeface="Courier New" panose="02070309020205020404" pitchFamily="49" charset="0"/>
              </a:rPr>
              <a:t>, </a:t>
            </a:r>
            <a:r>
              <a:rPr lang="de-CH" sz="1400" dirty="0">
                <a:solidFill>
                  <a:srgbClr val="CE7B00"/>
                </a:solidFill>
                <a:latin typeface="Courier New" panose="02070309020205020404" pitchFamily="49" charset="0"/>
                <a:cs typeface="Courier New" panose="02070309020205020404" pitchFamily="49" charset="0"/>
              </a:rPr>
              <a:t>"C4"</a:t>
            </a:r>
            <a:r>
              <a:rPr lang="de-CH" sz="1400" dirty="0">
                <a:latin typeface="Courier New" panose="02070309020205020404" pitchFamily="49" charset="0"/>
                <a:cs typeface="Courier New" panose="02070309020205020404" pitchFamily="49" charset="0"/>
              </a:rPr>
              <a:t>); List&lt;Student&gt; </a:t>
            </a:r>
            <a:r>
              <a:rPr lang="de-CH" sz="1400" dirty="0" err="1">
                <a:latin typeface="Courier New" panose="02070309020205020404" pitchFamily="49" charset="0"/>
                <a:cs typeface="Courier New" panose="02070309020205020404" pitchFamily="49" charset="0"/>
              </a:rPr>
              <a:t>results</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query.getResultList</a:t>
            </a:r>
            <a:r>
              <a:rPr lang="de-CH" sz="1400" dirty="0">
                <a:latin typeface="Courier New" panose="02070309020205020404" pitchFamily="49" charset="0"/>
                <a:cs typeface="Courier New" panose="02070309020205020404" pitchFamily="49" charset="0"/>
              </a:rPr>
              <a:t>();</a:t>
            </a:r>
            <a:endParaRPr lang="de-CH" sz="1400" dirty="0" smtClean="0">
              <a:latin typeface="Courier New" panose="02070309020205020404" pitchFamily="49" charset="0"/>
              <a:cs typeface="Courier New" panose="02070309020205020404" pitchFamily="49" charset="0"/>
            </a:endParaRPr>
          </a:p>
        </p:txBody>
      </p:sp>
      <p:sp>
        <p:nvSpPr>
          <p:cNvPr id="7" name="Content Placeholder 2"/>
          <p:cNvSpPr txBox="1">
            <a:spLocks/>
          </p:cNvSpPr>
          <p:nvPr/>
        </p:nvSpPr>
        <p:spPr bwMode="auto">
          <a:xfrm>
            <a:off x="651197" y="3909809"/>
            <a:ext cx="8169275" cy="1512168"/>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a:solidFill>
                  <a:srgbClr val="969696"/>
                </a:solidFill>
              </a:rPr>
              <a:t>// </a:t>
            </a:r>
            <a:r>
              <a:rPr lang="de-CH" sz="1400" dirty="0" err="1">
                <a:solidFill>
                  <a:srgbClr val="969696"/>
                </a:solidFill>
              </a:rPr>
              <a:t>set</a:t>
            </a:r>
            <a:r>
              <a:rPr lang="de-CH" sz="1400" dirty="0">
                <a:solidFill>
                  <a:srgbClr val="969696"/>
                </a:solidFill>
              </a:rPr>
              <a:t> Grades 2 </a:t>
            </a:r>
            <a:r>
              <a:rPr lang="de-CH" sz="1400" dirty="0" err="1">
                <a:solidFill>
                  <a:srgbClr val="969696"/>
                </a:solidFill>
              </a:rPr>
              <a:t>to</a:t>
            </a:r>
            <a:r>
              <a:rPr lang="de-CH" sz="1400" dirty="0">
                <a:solidFill>
                  <a:srgbClr val="969696"/>
                </a:solidFill>
              </a:rPr>
              <a:t> Grades </a:t>
            </a:r>
            <a:r>
              <a:rPr lang="de-CH" sz="1400" dirty="0" smtClean="0">
                <a:solidFill>
                  <a:srgbClr val="969696"/>
                </a:solidFill>
              </a:rPr>
              <a:t>1</a:t>
            </a:r>
            <a:endParaRPr lang="de-CH" sz="1400" dirty="0" smtClean="0"/>
          </a:p>
          <a:p>
            <a:pPr marL="0" indent="0">
              <a:buFontTx/>
              <a:buNone/>
            </a:pPr>
            <a:r>
              <a:rPr lang="de-CH" sz="1400" dirty="0" err="1" smtClean="0"/>
              <a:t>em.getTransaction</a:t>
            </a:r>
            <a:r>
              <a:rPr lang="de-CH" sz="1400" dirty="0"/>
              <a:t>().</a:t>
            </a:r>
            <a:r>
              <a:rPr lang="de-CH" sz="1400" dirty="0" err="1"/>
              <a:t>begin</a:t>
            </a:r>
            <a:r>
              <a:rPr lang="de-CH" sz="1400" dirty="0" smtClean="0"/>
              <a:t>();</a:t>
            </a:r>
          </a:p>
          <a:p>
            <a:pPr marL="0" indent="0">
              <a:buFontTx/>
              <a:buNone/>
            </a:pPr>
            <a:r>
              <a:rPr lang="de-CH" sz="1400" dirty="0" smtClean="0"/>
              <a:t>Query </a:t>
            </a:r>
            <a:r>
              <a:rPr lang="de-CH" sz="1400" dirty="0" err="1"/>
              <a:t>query</a:t>
            </a:r>
            <a:r>
              <a:rPr lang="de-CH" sz="1400" dirty="0"/>
              <a:t> = </a:t>
            </a:r>
            <a:r>
              <a:rPr lang="de-CH" sz="1400" dirty="0" err="1"/>
              <a:t>em.createQuery</a:t>
            </a:r>
            <a:r>
              <a:rPr lang="de-CH" sz="1400" dirty="0"/>
              <a:t>(</a:t>
            </a:r>
            <a:r>
              <a:rPr lang="de-CH" sz="1400" dirty="0">
                <a:solidFill>
                  <a:srgbClr val="CE7B00"/>
                </a:solidFill>
              </a:rPr>
              <a:t>"UPDATE </a:t>
            </a:r>
            <a:r>
              <a:rPr lang="de-CH" sz="1400" dirty="0" err="1">
                <a:solidFill>
                  <a:srgbClr val="CE7B00"/>
                </a:solidFill>
              </a:rPr>
              <a:t>Exam</a:t>
            </a:r>
            <a:r>
              <a:rPr lang="de-CH" sz="1400" dirty="0">
                <a:solidFill>
                  <a:srgbClr val="CE7B00"/>
                </a:solidFill>
              </a:rPr>
              <a:t> e SET </a:t>
            </a:r>
            <a:r>
              <a:rPr lang="de-CH" sz="1400" dirty="0" err="1">
                <a:solidFill>
                  <a:srgbClr val="CE7B00"/>
                </a:solidFill>
              </a:rPr>
              <a:t>e.grade</a:t>
            </a:r>
            <a:r>
              <a:rPr lang="de-CH" sz="1400" dirty="0">
                <a:solidFill>
                  <a:srgbClr val="CE7B00"/>
                </a:solidFill>
              </a:rPr>
              <a:t> = 1 WHERE </a:t>
            </a:r>
            <a:r>
              <a:rPr lang="de-CH" sz="1400" dirty="0" err="1">
                <a:solidFill>
                  <a:srgbClr val="CE7B00"/>
                </a:solidFill>
              </a:rPr>
              <a:t>e.grade</a:t>
            </a:r>
            <a:r>
              <a:rPr lang="de-CH" sz="1400" dirty="0">
                <a:solidFill>
                  <a:srgbClr val="CE7B00"/>
                </a:solidFill>
              </a:rPr>
              <a:t> = 2"</a:t>
            </a:r>
            <a:r>
              <a:rPr lang="de-CH" sz="1400" dirty="0"/>
              <a:t>); </a:t>
            </a:r>
            <a:endParaRPr lang="de-CH" sz="1400" dirty="0" smtClean="0"/>
          </a:p>
          <a:p>
            <a:pPr marL="0" indent="0">
              <a:buFontTx/>
              <a:buNone/>
            </a:pPr>
            <a:r>
              <a:rPr lang="de-CH" sz="1400" dirty="0" err="1" smtClean="0">
                <a:solidFill>
                  <a:srgbClr val="0000E6"/>
                </a:solidFill>
              </a:rPr>
              <a:t>int</a:t>
            </a:r>
            <a:r>
              <a:rPr lang="de-CH" sz="1400" dirty="0" smtClean="0"/>
              <a:t> </a:t>
            </a:r>
            <a:r>
              <a:rPr lang="de-CH" sz="1400" dirty="0" err="1"/>
              <a:t>rowCount</a:t>
            </a:r>
            <a:r>
              <a:rPr lang="de-CH" sz="1400" dirty="0"/>
              <a:t> = </a:t>
            </a:r>
            <a:r>
              <a:rPr lang="de-CH" sz="1400" dirty="0" err="1"/>
              <a:t>query.executeUpdate</a:t>
            </a:r>
            <a:r>
              <a:rPr lang="de-CH" sz="1400" dirty="0"/>
              <a:t>(); </a:t>
            </a:r>
            <a:endParaRPr lang="de-CH" sz="1400" dirty="0" smtClean="0"/>
          </a:p>
          <a:p>
            <a:pPr marL="0" indent="0">
              <a:buFontTx/>
              <a:buNone/>
            </a:pPr>
            <a:r>
              <a:rPr lang="de-CH" sz="1400" dirty="0" err="1" smtClean="0"/>
              <a:t>em.getTransaction</a:t>
            </a:r>
            <a:r>
              <a:rPr lang="de-CH" sz="1400" dirty="0"/>
              <a:t>().</a:t>
            </a:r>
            <a:r>
              <a:rPr lang="de-CH" sz="1400" dirty="0" err="1"/>
              <a:t>commit</a:t>
            </a:r>
            <a:r>
              <a:rPr lang="de-CH" sz="1400" dirty="0"/>
              <a:t>();</a:t>
            </a:r>
            <a:endParaRPr lang="de-CH" sz="1400" kern="0" dirty="0">
              <a:latin typeface="Courier New" panose="02070309020205020404" pitchFamily="49" charset="0"/>
              <a:cs typeface="Courier New" panose="02070309020205020404" pitchFamily="49" charset="0"/>
            </a:endParaRPr>
          </a:p>
        </p:txBody>
      </p:sp>
      <p:sp>
        <p:nvSpPr>
          <p:cNvPr id="8" name="Title 1"/>
          <p:cNvSpPr txBox="1">
            <a:spLocks/>
          </p:cNvSpPr>
          <p:nvPr/>
        </p:nvSpPr>
        <p:spPr bwMode="auto">
          <a:xfrm>
            <a:off x="611560" y="3501008"/>
            <a:ext cx="81692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a:lstStyle>
          <a:p>
            <a:r>
              <a:rPr lang="en-US" b="0" kern="0" dirty="0" smtClean="0"/>
              <a:t>Update</a:t>
            </a:r>
            <a:endParaRPr lang="de-CH" b="0" kern="0" dirty="0"/>
          </a:p>
        </p:txBody>
      </p:sp>
      <p:sp>
        <p:nvSpPr>
          <p:cNvPr id="9" name="Content Placeholder 2"/>
          <p:cNvSpPr>
            <a:spLocks noGrp="1"/>
          </p:cNvSpPr>
          <p:nvPr>
            <p:ph idx="1"/>
          </p:nvPr>
        </p:nvSpPr>
        <p:spPr>
          <a:xfrm>
            <a:off x="647700" y="1412776"/>
            <a:ext cx="8169275" cy="432048"/>
          </a:xfrm>
        </p:spPr>
        <p:txBody>
          <a:bodyPr/>
          <a:lstStyle/>
          <a:p>
            <a:pPr marL="0" indent="0">
              <a:buNone/>
            </a:pPr>
            <a:r>
              <a:rPr lang="de-CH" dirty="0" smtClean="0"/>
              <a:t>Select (</a:t>
            </a:r>
            <a:r>
              <a:rPr lang="de-CH" dirty="0" err="1" smtClean="0"/>
              <a:t>with</a:t>
            </a:r>
            <a:r>
              <a:rPr lang="de-CH" dirty="0" smtClean="0"/>
              <a:t> JOIN):</a:t>
            </a:r>
            <a:endParaRPr lang="de-CH" dirty="0"/>
          </a:p>
        </p:txBody>
      </p:sp>
    </p:spTree>
    <p:extLst>
      <p:ext uri="{BB962C8B-B14F-4D97-AF65-F5344CB8AC3E}">
        <p14:creationId xmlns:p14="http://schemas.microsoft.com/office/powerpoint/2010/main" val="1889657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endParaRPr lang="de-CH" dirty="0"/>
          </a:p>
        </p:txBody>
      </p:sp>
      <p:sp>
        <p:nvSpPr>
          <p:cNvPr id="3" name="Content Placeholder 2"/>
          <p:cNvSpPr>
            <a:spLocks noGrp="1"/>
          </p:cNvSpPr>
          <p:nvPr>
            <p:ph idx="1"/>
          </p:nvPr>
        </p:nvSpPr>
        <p:spPr/>
        <p:txBody>
          <a:bodyPr/>
          <a:lstStyle/>
          <a:p>
            <a:pPr marL="342900" indent="-342900">
              <a:lnSpc>
                <a:spcPct val="150000"/>
              </a:lnSpc>
              <a:buFont typeface="+mj-lt"/>
              <a:buAutoNum type="arabicPeriod"/>
            </a:pPr>
            <a:r>
              <a:rPr lang="en-US" dirty="0" smtClean="0"/>
              <a:t>Data Modeling with UML</a:t>
            </a:r>
          </a:p>
          <a:p>
            <a:pPr marL="342900" indent="-342900">
              <a:lnSpc>
                <a:spcPct val="150000"/>
              </a:lnSpc>
              <a:buFont typeface="+mj-lt"/>
              <a:buAutoNum type="arabicPeriod"/>
            </a:pPr>
            <a:r>
              <a:rPr lang="en-US" dirty="0" smtClean="0"/>
              <a:t>Implementation as Relational Schema</a:t>
            </a:r>
          </a:p>
          <a:p>
            <a:pPr marL="342900" indent="-342900">
              <a:lnSpc>
                <a:spcPct val="150000"/>
              </a:lnSpc>
              <a:buFont typeface="+mj-lt"/>
              <a:buAutoNum type="arabicPeriod"/>
            </a:pPr>
            <a:r>
              <a:rPr lang="en-US" dirty="0" smtClean="0"/>
              <a:t>Refresher: JPA / ORM Basics</a:t>
            </a:r>
          </a:p>
          <a:p>
            <a:pPr marL="342900" indent="-342900">
              <a:lnSpc>
                <a:spcPct val="150000"/>
              </a:lnSpc>
              <a:buFont typeface="+mj-lt"/>
              <a:buAutoNum type="arabicPeriod"/>
            </a:pPr>
            <a:r>
              <a:rPr lang="en-US" dirty="0" smtClean="0"/>
              <a:t>Creating the Persistence Layer</a:t>
            </a:r>
          </a:p>
          <a:p>
            <a:pPr marL="342900" indent="-342900">
              <a:lnSpc>
                <a:spcPct val="150000"/>
              </a:lnSpc>
              <a:buFont typeface="+mj-lt"/>
              <a:buAutoNum type="arabicPeriod"/>
            </a:pPr>
            <a:r>
              <a:rPr lang="en-US" dirty="0" smtClean="0"/>
              <a:t>CRUD Operations</a:t>
            </a:r>
          </a:p>
          <a:p>
            <a:pPr marL="342900" indent="-342900">
              <a:lnSpc>
                <a:spcPct val="150000"/>
              </a:lnSpc>
              <a:buFont typeface="+mj-lt"/>
              <a:buAutoNum type="arabicPeriod"/>
            </a:pPr>
            <a:r>
              <a:rPr lang="en-US" dirty="0" smtClean="0"/>
              <a:t>JPQL</a:t>
            </a:r>
          </a:p>
          <a:p>
            <a:pPr marL="342900" indent="-342900">
              <a:lnSpc>
                <a:spcPct val="150000"/>
              </a:lnSpc>
              <a:buFont typeface="+mj-lt"/>
              <a:buAutoNum type="arabicPeriod"/>
            </a:pPr>
            <a:r>
              <a:rPr lang="en-US" dirty="0" smtClean="0"/>
              <a:t>Pitfalls and Best Practices</a:t>
            </a:r>
          </a:p>
        </p:txBody>
      </p:sp>
    </p:spTree>
    <p:extLst>
      <p:ext uri="{BB962C8B-B14F-4D97-AF65-F5344CB8AC3E}">
        <p14:creationId xmlns:p14="http://schemas.microsoft.com/office/powerpoint/2010/main" val="470398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JPQL</a:t>
            </a:r>
            <a:br>
              <a:rPr lang="en-US" dirty="0"/>
            </a:br>
            <a:r>
              <a:rPr lang="en-US" b="0" dirty="0"/>
              <a:t>Object-Oriented Queries</a:t>
            </a:r>
            <a:endParaRPr lang="de-CH" b="0" dirty="0"/>
          </a:p>
        </p:txBody>
      </p:sp>
      <p:sp>
        <p:nvSpPr>
          <p:cNvPr id="4" name="Content Placeholder 2"/>
          <p:cNvSpPr txBox="1">
            <a:spLocks/>
          </p:cNvSpPr>
          <p:nvPr/>
        </p:nvSpPr>
        <p:spPr bwMode="auto">
          <a:xfrm>
            <a:off x="651196" y="1865330"/>
            <a:ext cx="8169275" cy="1764196"/>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remove</a:t>
            </a:r>
            <a:r>
              <a:rPr lang="de-CH" sz="1400" dirty="0">
                <a:solidFill>
                  <a:srgbClr val="969696"/>
                </a:solidFill>
                <a:latin typeface="Courier New" panose="02070309020205020404" pitchFamily="49" charset="0"/>
                <a:cs typeface="Courier New" panose="02070309020205020404" pitchFamily="49" charset="0"/>
              </a:rPr>
              <a:t> all </a:t>
            </a:r>
            <a:r>
              <a:rPr lang="de-CH" sz="1400" dirty="0" err="1">
                <a:solidFill>
                  <a:srgbClr val="969696"/>
                </a:solidFill>
                <a:latin typeface="Courier New" panose="02070309020205020404" pitchFamily="49" charset="0"/>
                <a:cs typeface="Courier New" panose="02070309020205020404" pitchFamily="49" charset="0"/>
              </a:rPr>
              <a:t>lectures</a:t>
            </a:r>
            <a:r>
              <a:rPr lang="de-CH" sz="1400" dirty="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from</a:t>
            </a:r>
            <a:r>
              <a:rPr lang="de-CH" sz="1400" dirty="0">
                <a:solidFill>
                  <a:srgbClr val="969696"/>
                </a:solidFill>
                <a:latin typeface="Courier New" panose="02070309020205020404" pitchFamily="49" charset="0"/>
                <a:cs typeface="Courier New" panose="02070309020205020404" pitchFamily="49" charset="0"/>
              </a:rPr>
              <a:t> </a:t>
            </a:r>
            <a:r>
              <a:rPr lang="de-CH" sz="1400" dirty="0" smtClean="0">
                <a:solidFill>
                  <a:srgbClr val="969696"/>
                </a:solidFill>
                <a:latin typeface="Courier New" panose="02070309020205020404" pitchFamily="49" charset="0"/>
                <a:cs typeface="Courier New" panose="02070309020205020404" pitchFamily="49" charset="0"/>
              </a:rPr>
              <a:t>Prof. Popper</a:t>
            </a:r>
            <a:endParaRPr lang="de-CH" sz="1400" dirty="0" smtClean="0">
              <a:latin typeface="Courier New" panose="02070309020205020404" pitchFamily="49" charset="0"/>
              <a:cs typeface="Courier New" panose="02070309020205020404" pitchFamily="49" charset="0"/>
            </a:endParaRPr>
          </a:p>
          <a:p>
            <a:pPr marL="0" indent="0">
              <a:buFontTx/>
              <a:buNone/>
            </a:pPr>
            <a:r>
              <a:rPr lang="de-CH" sz="1400" dirty="0" err="1" smtClean="0">
                <a:latin typeface="Courier New" panose="02070309020205020404" pitchFamily="49" charset="0"/>
                <a:cs typeface="Courier New" panose="02070309020205020404" pitchFamily="49" charset="0"/>
              </a:rPr>
              <a:t>em.getTransaction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begin</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smtClean="0">
                <a:latin typeface="Courier New" panose="02070309020205020404" pitchFamily="49" charset="0"/>
                <a:cs typeface="Courier New" panose="02070309020205020404" pitchFamily="49" charset="0"/>
              </a:rPr>
              <a:t>Query </a:t>
            </a:r>
            <a:r>
              <a:rPr lang="de-CH" sz="1400" dirty="0" err="1">
                <a:latin typeface="Courier New" panose="02070309020205020404" pitchFamily="49" charset="0"/>
                <a:cs typeface="Courier New" panose="02070309020205020404" pitchFamily="49" charset="0"/>
              </a:rPr>
              <a:t>query</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em.createQuery</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"DELETE FROM </a:t>
            </a:r>
            <a:r>
              <a:rPr lang="de-CH" sz="1400" dirty="0" err="1">
                <a:solidFill>
                  <a:srgbClr val="CE7B00"/>
                </a:solidFill>
                <a:latin typeface="Courier New" panose="02070309020205020404" pitchFamily="49" charset="0"/>
                <a:cs typeface="Courier New" panose="02070309020205020404" pitchFamily="49" charset="0"/>
              </a:rPr>
              <a:t>Lecture</a:t>
            </a:r>
            <a:r>
              <a:rPr lang="de-CH" sz="1400" dirty="0">
                <a:solidFill>
                  <a:srgbClr val="CE7B00"/>
                </a:solidFill>
                <a:latin typeface="Courier New" panose="02070309020205020404" pitchFamily="49" charset="0"/>
                <a:cs typeface="Courier New" panose="02070309020205020404" pitchFamily="49" charset="0"/>
              </a:rPr>
              <a:t> l WHERE </a:t>
            </a:r>
            <a:r>
              <a:rPr lang="de-CH" sz="1400" dirty="0" err="1">
                <a:solidFill>
                  <a:srgbClr val="CE7B00"/>
                </a:solidFill>
                <a:latin typeface="Courier New" panose="02070309020205020404" pitchFamily="49" charset="0"/>
                <a:cs typeface="Courier New" panose="02070309020205020404" pitchFamily="49" charset="0"/>
              </a:rPr>
              <a:t>l.holdBy.personnelNumber</a:t>
            </a:r>
            <a:r>
              <a:rPr lang="de-CH" sz="1400" dirty="0">
                <a:solidFill>
                  <a:srgbClr val="CE7B00"/>
                </a:solidFill>
                <a:latin typeface="Courier New" panose="02070309020205020404" pitchFamily="49" charset="0"/>
                <a:cs typeface="Courier New" panose="02070309020205020404" pitchFamily="49" charset="0"/>
              </a:rPr>
              <a:t> = :</a:t>
            </a:r>
            <a:r>
              <a:rPr lang="de-CH" sz="1400" dirty="0" err="1">
                <a:solidFill>
                  <a:srgbClr val="CE7B00"/>
                </a:solidFill>
                <a:latin typeface="Courier New" panose="02070309020205020404" pitchFamily="49" charset="0"/>
                <a:cs typeface="Courier New" panose="02070309020205020404" pitchFamily="49" charset="0"/>
              </a:rPr>
              <a:t>prof</a:t>
            </a:r>
            <a:r>
              <a:rPr lang="de-CH" sz="1400" dirty="0" smtClean="0">
                <a:solidFill>
                  <a:srgbClr val="CE7B00"/>
                </a:solidFill>
                <a:latin typeface="Courier New" panose="02070309020205020404" pitchFamily="49" charset="0"/>
                <a:cs typeface="Courier New" panose="02070309020205020404" pitchFamily="49" charset="0"/>
              </a:rPr>
              <a:t>"</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query.setParameter</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a:t>
            </a:r>
            <a:r>
              <a:rPr lang="de-CH" sz="1400" dirty="0" err="1">
                <a:solidFill>
                  <a:srgbClr val="CE7B00"/>
                </a:solidFill>
                <a:latin typeface="Courier New" panose="02070309020205020404" pitchFamily="49" charset="0"/>
                <a:cs typeface="Courier New" panose="02070309020205020404" pitchFamily="49" charset="0"/>
              </a:rPr>
              <a:t>prof</a:t>
            </a:r>
            <a:r>
              <a:rPr lang="de-CH" sz="1400" dirty="0">
                <a:solidFill>
                  <a:srgbClr val="CE7B00"/>
                </a:solidFill>
                <a:latin typeface="Courier New" panose="02070309020205020404" pitchFamily="49" charset="0"/>
                <a:cs typeface="Courier New" panose="02070309020205020404" pitchFamily="49" charset="0"/>
              </a:rPr>
              <a:t>"</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NamedRecords.</a:t>
            </a:r>
            <a:r>
              <a:rPr lang="de-CH" sz="1400" i="1" dirty="0" err="1">
                <a:solidFill>
                  <a:srgbClr val="009900"/>
                </a:solidFill>
                <a:latin typeface="Courier New" panose="02070309020205020404" pitchFamily="49" charset="0"/>
                <a:cs typeface="Courier New" panose="02070309020205020404" pitchFamily="49" charset="0"/>
              </a:rPr>
              <a:t>ProfPopper</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solidFill>
                  <a:srgbClr val="0000E6"/>
                </a:solidFill>
                <a:latin typeface="Courier New" panose="02070309020205020404" pitchFamily="49" charset="0"/>
                <a:cs typeface="Courier New" panose="02070309020205020404" pitchFamily="49" charset="0"/>
              </a:rPr>
              <a:t>int</a:t>
            </a:r>
            <a:r>
              <a:rPr lang="de-CH" sz="1400" dirty="0" smtClean="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rowCount</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query.executeUpdate</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em.getTransaction</a:t>
            </a:r>
            <a:r>
              <a:rPr lang="de-CH" sz="1400" dirty="0">
                <a:latin typeface="Courier New" panose="02070309020205020404" pitchFamily="49" charset="0"/>
                <a:cs typeface="Courier New" panose="02070309020205020404" pitchFamily="49" charset="0"/>
              </a:rPr>
              <a:t>().</a:t>
            </a:r>
            <a:r>
              <a:rPr lang="de-CH" sz="1400" dirty="0" err="1" smtClean="0">
                <a:latin typeface="Courier New" panose="02070309020205020404" pitchFamily="49" charset="0"/>
                <a:cs typeface="Courier New" panose="02070309020205020404" pitchFamily="49" charset="0"/>
              </a:rPr>
              <a:t>commit</a:t>
            </a:r>
            <a:r>
              <a:rPr lang="de-CH" sz="1400" dirty="0" smtClean="0">
                <a:latin typeface="Courier New" panose="02070309020205020404" pitchFamily="49" charset="0"/>
                <a:cs typeface="Courier New" panose="02070309020205020404" pitchFamily="49" charset="0"/>
              </a:rPr>
              <a:t>();</a:t>
            </a:r>
          </a:p>
        </p:txBody>
      </p:sp>
      <p:sp>
        <p:nvSpPr>
          <p:cNvPr id="9" name="Content Placeholder 2"/>
          <p:cNvSpPr>
            <a:spLocks noGrp="1"/>
          </p:cNvSpPr>
          <p:nvPr>
            <p:ph idx="1"/>
          </p:nvPr>
        </p:nvSpPr>
        <p:spPr>
          <a:xfrm>
            <a:off x="647700" y="1412776"/>
            <a:ext cx="8169275" cy="432048"/>
          </a:xfrm>
        </p:spPr>
        <p:txBody>
          <a:bodyPr/>
          <a:lstStyle/>
          <a:p>
            <a:pPr marL="0" indent="0">
              <a:buNone/>
            </a:pPr>
            <a:r>
              <a:rPr lang="de-CH" dirty="0" smtClean="0"/>
              <a:t>Delete</a:t>
            </a:r>
            <a:endParaRPr lang="de-CH" dirty="0"/>
          </a:p>
        </p:txBody>
      </p:sp>
    </p:spTree>
    <p:extLst>
      <p:ext uri="{BB962C8B-B14F-4D97-AF65-F5344CB8AC3E}">
        <p14:creationId xmlns:p14="http://schemas.microsoft.com/office/powerpoint/2010/main" val="600684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Pitfalls and Best </a:t>
            </a:r>
            <a:r>
              <a:rPr lang="en-US" dirty="0" smtClean="0"/>
              <a:t>Practices</a:t>
            </a:r>
            <a:r>
              <a:rPr lang="en-US" dirty="0"/>
              <a:t/>
            </a:r>
            <a:br>
              <a:rPr lang="en-US" dirty="0"/>
            </a:br>
            <a:r>
              <a:rPr lang="en-US" b="0" dirty="0"/>
              <a:t>Managed </a:t>
            </a:r>
            <a:r>
              <a:rPr lang="en-US" b="0" dirty="0" smtClean="0"/>
              <a:t>and </a:t>
            </a:r>
            <a:r>
              <a:rPr lang="en-US" b="0" dirty="0"/>
              <a:t>detached Entities</a:t>
            </a:r>
            <a:endParaRPr lang="de-CH" b="0" dirty="0"/>
          </a:p>
        </p:txBody>
      </p:sp>
      <p:sp>
        <p:nvSpPr>
          <p:cNvPr id="15" name="Content Placeholder 2"/>
          <p:cNvSpPr>
            <a:spLocks noGrp="1"/>
          </p:cNvSpPr>
          <p:nvPr>
            <p:ph idx="1"/>
          </p:nvPr>
        </p:nvSpPr>
        <p:spPr>
          <a:xfrm>
            <a:off x="647700" y="1412777"/>
            <a:ext cx="8169275" cy="3672407"/>
          </a:xfrm>
        </p:spPr>
        <p:txBody>
          <a:bodyPr/>
          <a:lstStyle/>
          <a:p>
            <a:pPr marL="0" indent="0">
              <a:buNone/>
            </a:pPr>
            <a:r>
              <a:rPr lang="de-CH" altLang="de-DE" dirty="0" err="1"/>
              <a:t>Persist</a:t>
            </a:r>
            <a:r>
              <a:rPr lang="de-CH" altLang="de-DE" dirty="0"/>
              <a:t> </a:t>
            </a:r>
            <a:r>
              <a:rPr lang="de-CH" altLang="de-DE" dirty="0" err="1"/>
              <a:t>vs</a:t>
            </a:r>
            <a:r>
              <a:rPr lang="de-CH" altLang="de-DE" dirty="0"/>
              <a:t> </a:t>
            </a:r>
            <a:r>
              <a:rPr lang="de-CH" altLang="de-DE" dirty="0" err="1" smtClean="0"/>
              <a:t>Merge</a:t>
            </a:r>
            <a:endParaRPr lang="de-CH" altLang="de-DE" dirty="0" smtClean="0"/>
          </a:p>
          <a:p>
            <a:pPr>
              <a:spcBef>
                <a:spcPts val="1200"/>
              </a:spcBef>
              <a:buFont typeface="Wingdings" panose="05000000000000000000" pitchFamily="2" charset="2"/>
              <a:buChar char="§"/>
            </a:pPr>
            <a:r>
              <a:rPr lang="de-CH" dirty="0" err="1" smtClean="0"/>
              <a:t>Persist</a:t>
            </a:r>
            <a:r>
              <a:rPr lang="de-CH" dirty="0"/>
              <a:t>: </a:t>
            </a:r>
            <a:r>
              <a:rPr lang="en-US" dirty="0"/>
              <a:t>takes an entity instance, adds it to the context and makes that instance managed (future updates to the entity will be tracked).</a:t>
            </a:r>
          </a:p>
          <a:p>
            <a:pPr>
              <a:spcBef>
                <a:spcPts val="1200"/>
              </a:spcBef>
              <a:buFont typeface="Wingdings" panose="05000000000000000000" pitchFamily="2" charset="2"/>
              <a:buChar char="§"/>
            </a:pPr>
            <a:r>
              <a:rPr lang="en-US" dirty="0"/>
              <a:t>Merge: creates a new instance of an entity, copies the state from the supplied entity, and makes the new copy managed. The instance passed in will not be managed (any changes made to the entity will not be part of the transaction - unless </a:t>
            </a:r>
            <a:r>
              <a:rPr lang="en-US" i="1" dirty="0"/>
              <a:t>merge</a:t>
            </a:r>
            <a:r>
              <a:rPr lang="en-US" dirty="0"/>
              <a:t> is invoked again).</a:t>
            </a:r>
            <a:endParaRPr lang="de-CH" dirty="0"/>
          </a:p>
        </p:txBody>
      </p:sp>
    </p:spTree>
    <p:extLst>
      <p:ext uri="{BB962C8B-B14F-4D97-AF65-F5344CB8AC3E}">
        <p14:creationId xmlns:p14="http://schemas.microsoft.com/office/powerpoint/2010/main" val="369371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Pitfalls and Best Practices</a:t>
            </a:r>
            <a:br>
              <a:rPr lang="en-US" dirty="0"/>
            </a:br>
            <a:r>
              <a:rPr lang="en-US" b="0" dirty="0"/>
              <a:t>Managed and detached Entities</a:t>
            </a:r>
            <a:endParaRPr lang="de-CH" b="0" dirty="0"/>
          </a:p>
        </p:txBody>
      </p:sp>
      <p:sp>
        <p:nvSpPr>
          <p:cNvPr id="6" name="Title 1"/>
          <p:cNvSpPr txBox="1">
            <a:spLocks/>
          </p:cNvSpPr>
          <p:nvPr/>
        </p:nvSpPr>
        <p:spPr bwMode="auto">
          <a:xfrm>
            <a:off x="611560" y="1412776"/>
            <a:ext cx="81692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a:lstStyle>
          <a:p>
            <a:r>
              <a:rPr lang="en-US" b="0" kern="0" dirty="0" smtClean="0"/>
              <a:t>Scenario A:</a:t>
            </a:r>
            <a:endParaRPr lang="de-CH" b="0" kern="0" dirty="0"/>
          </a:p>
        </p:txBody>
      </p:sp>
      <p:sp>
        <p:nvSpPr>
          <p:cNvPr id="7" name="Content Placeholder 2"/>
          <p:cNvSpPr txBox="1">
            <a:spLocks/>
          </p:cNvSpPr>
          <p:nvPr/>
        </p:nvSpPr>
        <p:spPr bwMode="auto">
          <a:xfrm>
            <a:off x="683568" y="1736812"/>
            <a:ext cx="8169275" cy="1368152"/>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err="1">
                <a:latin typeface="Courier New" panose="02070309020205020404" pitchFamily="49" charset="0"/>
                <a:cs typeface="Courier New" panose="02070309020205020404" pitchFamily="49" charset="0"/>
              </a:rPr>
              <a:t>t.begin</a:t>
            </a:r>
            <a:r>
              <a:rPr lang="de-CH" sz="1400" dirty="0" smtClean="0">
                <a:latin typeface="Courier New" panose="02070309020205020404" pitchFamily="49" charset="0"/>
                <a:cs typeface="Courier New" panose="02070309020205020404" pitchFamily="49" charset="0"/>
              </a:rPr>
              <a:t>();</a:t>
            </a:r>
          </a:p>
          <a:p>
            <a:pPr marL="0" indent="0">
              <a:buNone/>
            </a:pPr>
            <a:r>
              <a:rPr lang="de-CH" sz="1400" dirty="0">
                <a:latin typeface="Courier New" panose="02070309020205020404" pitchFamily="49" charset="0"/>
                <a:cs typeface="Courier New" panose="02070309020205020404" pitchFamily="49" charset="0"/>
              </a:rPr>
              <a:t>p = </a:t>
            </a:r>
            <a:r>
              <a:rPr lang="de-CH" sz="1400" dirty="0" err="1">
                <a:solidFill>
                  <a:srgbClr val="0000E6"/>
                </a:solidFill>
                <a:latin typeface="Courier New" panose="02070309020205020404" pitchFamily="49" charset="0"/>
                <a:cs typeface="Courier New" panose="02070309020205020404" pitchFamily="49" charset="0"/>
              </a:rPr>
              <a:t>new</a:t>
            </a:r>
            <a:r>
              <a:rPr lang="de-CH" sz="1400" dirty="0">
                <a:latin typeface="Courier New" panose="02070309020205020404" pitchFamily="49" charset="0"/>
                <a:cs typeface="Courier New" panose="02070309020205020404" pitchFamily="49" charset="0"/>
              </a:rPr>
              <a:t> Professor();</a:t>
            </a:r>
          </a:p>
          <a:p>
            <a:pPr marL="0" indent="0">
              <a:buFontTx/>
              <a:buNone/>
            </a:pPr>
            <a:r>
              <a:rPr lang="de-CH" sz="1400" dirty="0" err="1" smtClean="0">
                <a:latin typeface="Courier New" panose="02070309020205020404" pitchFamily="49" charset="0"/>
                <a:cs typeface="Courier New" panose="02070309020205020404" pitchFamily="49" charset="0"/>
              </a:rPr>
              <a:t>p.setName</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"Professor A1</a:t>
            </a:r>
            <a:r>
              <a:rPr lang="de-CH" sz="1400" dirty="0" smtClean="0">
                <a:solidFill>
                  <a:srgbClr val="CE7B00"/>
                </a:solidFill>
                <a:latin typeface="Courier New" panose="02070309020205020404" pitchFamily="49" charset="0"/>
                <a:cs typeface="Courier New" panose="02070309020205020404" pitchFamily="49" charset="0"/>
              </a:rPr>
              <a:t>"</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em.persist</a:t>
            </a:r>
            <a:r>
              <a:rPr lang="de-CH" sz="1400" dirty="0" smtClean="0">
                <a:latin typeface="Courier New" panose="02070309020205020404" pitchFamily="49" charset="0"/>
                <a:cs typeface="Courier New" panose="02070309020205020404" pitchFamily="49" charset="0"/>
              </a:rPr>
              <a:t>(p);</a:t>
            </a:r>
          </a:p>
          <a:p>
            <a:pPr marL="0" indent="0">
              <a:buFontTx/>
              <a:buNone/>
            </a:pPr>
            <a:r>
              <a:rPr lang="de-CH" sz="1400" dirty="0" err="1" smtClean="0">
                <a:latin typeface="Courier New" panose="02070309020205020404" pitchFamily="49" charset="0"/>
                <a:cs typeface="Courier New" panose="02070309020205020404" pitchFamily="49" charset="0"/>
              </a:rPr>
              <a:t>p.setName</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"Professor A2</a:t>
            </a:r>
            <a:r>
              <a:rPr lang="de-CH" sz="1400" dirty="0" smtClean="0">
                <a:solidFill>
                  <a:srgbClr val="CE7B00"/>
                </a:solidFill>
                <a:latin typeface="Courier New" panose="02070309020205020404" pitchFamily="49" charset="0"/>
                <a:cs typeface="Courier New" panose="02070309020205020404" pitchFamily="49" charset="0"/>
              </a:rPr>
              <a:t>"</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t.commit</a:t>
            </a:r>
            <a:r>
              <a:rPr lang="de-CH" sz="1400" dirty="0">
                <a:latin typeface="Courier New" panose="02070309020205020404" pitchFamily="49" charset="0"/>
                <a:cs typeface="Courier New" panose="02070309020205020404" pitchFamily="49" charset="0"/>
              </a:rPr>
              <a:t>(); </a:t>
            </a:r>
            <a:endParaRPr lang="de-CH" sz="1400" dirty="0" smtClean="0">
              <a:latin typeface="Courier New" panose="02070309020205020404" pitchFamily="49" charset="0"/>
              <a:cs typeface="Courier New" panose="02070309020205020404" pitchFamily="49" charset="0"/>
            </a:endParaRPr>
          </a:p>
        </p:txBody>
      </p:sp>
      <p:sp>
        <p:nvSpPr>
          <p:cNvPr id="9" name="Title 1"/>
          <p:cNvSpPr txBox="1">
            <a:spLocks/>
          </p:cNvSpPr>
          <p:nvPr/>
        </p:nvSpPr>
        <p:spPr bwMode="auto">
          <a:xfrm>
            <a:off x="611560" y="3068960"/>
            <a:ext cx="81692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a:lstStyle>
          <a:p>
            <a:pPr marL="285750" indent="-285750">
              <a:buFont typeface="Wingdings" panose="05000000000000000000" pitchFamily="2" charset="2"/>
              <a:buChar char="Ø"/>
            </a:pPr>
            <a:r>
              <a:rPr lang="en-US" b="0" i="1" dirty="0" smtClean="0">
                <a:solidFill>
                  <a:schemeClr val="tx1"/>
                </a:solidFill>
              </a:rPr>
              <a:t>Professor is stored in the database with name "</a:t>
            </a:r>
            <a:r>
              <a:rPr lang="en-US" i="1" dirty="0" smtClean="0">
                <a:solidFill>
                  <a:schemeClr val="tx1"/>
                </a:solidFill>
              </a:rPr>
              <a:t>Professor A2</a:t>
            </a:r>
            <a:r>
              <a:rPr lang="en-US" b="0" i="1" dirty="0" smtClean="0">
                <a:solidFill>
                  <a:schemeClr val="tx1"/>
                </a:solidFill>
              </a:rPr>
              <a:t>"</a:t>
            </a:r>
            <a:endParaRPr lang="en-US" b="0" i="1" kern="0" dirty="0">
              <a:solidFill>
                <a:schemeClr val="tx1"/>
              </a:solidFill>
            </a:endParaRPr>
          </a:p>
        </p:txBody>
      </p:sp>
      <p:sp>
        <p:nvSpPr>
          <p:cNvPr id="10" name="Title 1"/>
          <p:cNvSpPr txBox="1">
            <a:spLocks/>
          </p:cNvSpPr>
          <p:nvPr/>
        </p:nvSpPr>
        <p:spPr bwMode="auto">
          <a:xfrm>
            <a:off x="611560" y="3573016"/>
            <a:ext cx="81692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a:lstStyle>
          <a:p>
            <a:r>
              <a:rPr lang="en-US" b="0" kern="0" dirty="0" smtClean="0"/>
              <a:t>Scenario B:</a:t>
            </a:r>
            <a:endParaRPr lang="de-CH" b="0" kern="0" dirty="0"/>
          </a:p>
        </p:txBody>
      </p:sp>
      <p:sp>
        <p:nvSpPr>
          <p:cNvPr id="11" name="Content Placeholder 2"/>
          <p:cNvSpPr txBox="1">
            <a:spLocks/>
          </p:cNvSpPr>
          <p:nvPr/>
        </p:nvSpPr>
        <p:spPr bwMode="auto">
          <a:xfrm>
            <a:off x="683568" y="3897052"/>
            <a:ext cx="8169275" cy="1476164"/>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err="1">
                <a:latin typeface="Courier New" panose="02070309020205020404" pitchFamily="49" charset="0"/>
                <a:cs typeface="Courier New" panose="02070309020205020404" pitchFamily="49" charset="0"/>
              </a:rPr>
              <a:t>t.begin</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smtClean="0">
                <a:latin typeface="Courier New" panose="02070309020205020404" pitchFamily="49" charset="0"/>
                <a:cs typeface="Courier New" panose="02070309020205020404" pitchFamily="49" charset="0"/>
              </a:rPr>
              <a:t>p </a:t>
            </a:r>
            <a:r>
              <a:rPr lang="de-CH" sz="1400" dirty="0">
                <a:latin typeface="Courier New" panose="02070309020205020404" pitchFamily="49" charset="0"/>
                <a:cs typeface="Courier New" panose="02070309020205020404" pitchFamily="49" charset="0"/>
              </a:rPr>
              <a:t>= </a:t>
            </a:r>
            <a:r>
              <a:rPr lang="de-CH" sz="1400" dirty="0" err="1">
                <a:solidFill>
                  <a:srgbClr val="0000E6"/>
                </a:solidFill>
                <a:latin typeface="Courier New" panose="02070309020205020404" pitchFamily="49" charset="0"/>
                <a:cs typeface="Courier New" panose="02070309020205020404" pitchFamily="49" charset="0"/>
              </a:rPr>
              <a:t>new</a:t>
            </a:r>
            <a:r>
              <a:rPr lang="de-CH" sz="1400" dirty="0">
                <a:latin typeface="Courier New" panose="02070309020205020404" pitchFamily="49" charset="0"/>
                <a:cs typeface="Courier New" panose="02070309020205020404" pitchFamily="49" charset="0"/>
              </a:rPr>
              <a:t> Professor</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p.setName</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"Professor B1</a:t>
            </a:r>
            <a:r>
              <a:rPr lang="de-CH" sz="1400" dirty="0" smtClean="0">
                <a:solidFill>
                  <a:srgbClr val="CE7B00"/>
                </a:solidFill>
                <a:latin typeface="Courier New" panose="02070309020205020404" pitchFamily="49" charset="0"/>
                <a:cs typeface="Courier New" panose="02070309020205020404" pitchFamily="49" charset="0"/>
              </a:rPr>
              <a:t>"</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em.merge</a:t>
            </a:r>
            <a:r>
              <a:rPr lang="de-CH" sz="1400" dirty="0" smtClean="0">
                <a:latin typeface="Courier New" panose="02070309020205020404" pitchFamily="49" charset="0"/>
                <a:cs typeface="Courier New" panose="02070309020205020404" pitchFamily="49" charset="0"/>
              </a:rPr>
              <a:t>(p);</a:t>
            </a:r>
          </a:p>
          <a:p>
            <a:pPr marL="0" indent="0">
              <a:buFontTx/>
              <a:buNone/>
            </a:pPr>
            <a:r>
              <a:rPr lang="de-CH" sz="1400" dirty="0" err="1" smtClean="0">
                <a:latin typeface="Courier New" panose="02070309020205020404" pitchFamily="49" charset="0"/>
                <a:cs typeface="Courier New" panose="02070309020205020404" pitchFamily="49" charset="0"/>
              </a:rPr>
              <a:t>p.setName</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"Professor B2</a:t>
            </a:r>
            <a:r>
              <a:rPr lang="de-CH" sz="1400" dirty="0" smtClean="0">
                <a:solidFill>
                  <a:srgbClr val="CE7B00"/>
                </a:solidFill>
                <a:latin typeface="Courier New" panose="02070309020205020404" pitchFamily="49" charset="0"/>
                <a:cs typeface="Courier New" panose="02070309020205020404" pitchFamily="49" charset="0"/>
              </a:rPr>
              <a:t>"</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t.commit</a:t>
            </a:r>
            <a:r>
              <a:rPr lang="de-CH" sz="1400" dirty="0">
                <a:latin typeface="Courier New" panose="02070309020205020404" pitchFamily="49" charset="0"/>
                <a:cs typeface="Courier New" panose="02070309020205020404" pitchFamily="49" charset="0"/>
              </a:rPr>
              <a:t>();</a:t>
            </a:r>
            <a:endParaRPr lang="de-CH" sz="1400" dirty="0" smtClean="0">
              <a:latin typeface="Courier New" panose="02070309020205020404" pitchFamily="49" charset="0"/>
              <a:cs typeface="Courier New" panose="02070309020205020404" pitchFamily="49" charset="0"/>
            </a:endParaRPr>
          </a:p>
        </p:txBody>
      </p:sp>
      <p:sp>
        <p:nvSpPr>
          <p:cNvPr id="12" name="Title 1"/>
          <p:cNvSpPr txBox="1">
            <a:spLocks/>
          </p:cNvSpPr>
          <p:nvPr/>
        </p:nvSpPr>
        <p:spPr bwMode="auto">
          <a:xfrm>
            <a:off x="611560" y="5373216"/>
            <a:ext cx="816927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a:lstStyle>
          <a:p>
            <a:pPr marL="285750" indent="-285750">
              <a:buFont typeface="Wingdings" panose="05000000000000000000" pitchFamily="2" charset="2"/>
              <a:buChar char="Ø"/>
            </a:pPr>
            <a:r>
              <a:rPr lang="en-US" b="0" i="1" dirty="0">
                <a:solidFill>
                  <a:schemeClr val="tx1"/>
                </a:solidFill>
              </a:rPr>
              <a:t>Professor is </a:t>
            </a:r>
            <a:r>
              <a:rPr lang="en-US" b="0" i="1" dirty="0" smtClean="0">
                <a:solidFill>
                  <a:schemeClr val="tx1"/>
                </a:solidFill>
              </a:rPr>
              <a:t>stored in </a:t>
            </a:r>
            <a:r>
              <a:rPr lang="en-US" b="0" i="1" dirty="0">
                <a:solidFill>
                  <a:schemeClr val="tx1"/>
                </a:solidFill>
              </a:rPr>
              <a:t>the database with name "</a:t>
            </a:r>
            <a:r>
              <a:rPr lang="en-US" i="1" dirty="0">
                <a:solidFill>
                  <a:schemeClr val="tx1"/>
                </a:solidFill>
              </a:rPr>
              <a:t>Professor </a:t>
            </a:r>
            <a:r>
              <a:rPr lang="en-US" i="1" dirty="0" smtClean="0">
                <a:solidFill>
                  <a:schemeClr val="tx1"/>
                </a:solidFill>
              </a:rPr>
              <a:t>B1</a:t>
            </a:r>
            <a:r>
              <a:rPr lang="en-US" b="0" i="1" dirty="0" smtClean="0">
                <a:solidFill>
                  <a:schemeClr val="tx1"/>
                </a:solidFill>
              </a:rPr>
              <a:t>"</a:t>
            </a:r>
          </a:p>
          <a:p>
            <a:pPr marL="285750" indent="-285750">
              <a:buFont typeface="Wingdings" panose="05000000000000000000" pitchFamily="2" charset="2"/>
              <a:buChar char="Ø"/>
            </a:pPr>
            <a:r>
              <a:rPr lang="en-US" b="0" i="1" dirty="0" smtClean="0">
                <a:solidFill>
                  <a:schemeClr val="tx1"/>
                </a:solidFill>
              </a:rPr>
              <a:t>Changes made </a:t>
            </a:r>
            <a:r>
              <a:rPr lang="en-US" b="0" i="1" dirty="0">
                <a:solidFill>
                  <a:schemeClr val="tx1"/>
                </a:solidFill>
              </a:rPr>
              <a:t>after </a:t>
            </a:r>
            <a:r>
              <a:rPr lang="en-US" b="0" i="1" dirty="0" smtClean="0">
                <a:solidFill>
                  <a:schemeClr val="tx1"/>
                </a:solidFill>
              </a:rPr>
              <a:t>merging are not synchronized</a:t>
            </a:r>
          </a:p>
          <a:p>
            <a:pPr marL="285750" indent="-285750">
              <a:buFont typeface="Wingdings" panose="05000000000000000000" pitchFamily="2" charset="2"/>
              <a:buChar char="Ø"/>
            </a:pPr>
            <a:r>
              <a:rPr lang="en-US" b="0" i="1" dirty="0" smtClean="0">
                <a:solidFill>
                  <a:schemeClr val="tx1"/>
                </a:solidFill>
              </a:rPr>
              <a:t>Passed entity </a:t>
            </a:r>
            <a:r>
              <a:rPr lang="en-US" i="1" dirty="0" smtClean="0">
                <a:solidFill>
                  <a:schemeClr val="tx1"/>
                </a:solidFill>
              </a:rPr>
              <a:t>p</a:t>
            </a:r>
            <a:r>
              <a:rPr lang="en-US" b="0" i="1" dirty="0" smtClean="0">
                <a:solidFill>
                  <a:schemeClr val="tx1"/>
                </a:solidFill>
              </a:rPr>
              <a:t> </a:t>
            </a:r>
            <a:r>
              <a:rPr lang="en-US" b="0" i="1" dirty="0">
                <a:solidFill>
                  <a:schemeClr val="tx1"/>
                </a:solidFill>
              </a:rPr>
              <a:t>is not managed </a:t>
            </a:r>
            <a:endParaRPr lang="en-US" b="0" i="1" kern="0" dirty="0">
              <a:solidFill>
                <a:schemeClr val="tx1"/>
              </a:solidFill>
            </a:endParaRPr>
          </a:p>
        </p:txBody>
      </p:sp>
    </p:spTree>
    <p:extLst>
      <p:ext uri="{BB962C8B-B14F-4D97-AF65-F5344CB8AC3E}">
        <p14:creationId xmlns:p14="http://schemas.microsoft.com/office/powerpoint/2010/main" val="213663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Pitfalls and Best Practices</a:t>
            </a:r>
            <a:br>
              <a:rPr lang="en-US" dirty="0"/>
            </a:br>
            <a:r>
              <a:rPr lang="en-US" b="0" dirty="0"/>
              <a:t>Managed and detached Entities</a:t>
            </a:r>
            <a:endParaRPr lang="de-CH" b="0" dirty="0"/>
          </a:p>
        </p:txBody>
      </p:sp>
      <p:sp>
        <p:nvSpPr>
          <p:cNvPr id="8" name="Title 1"/>
          <p:cNvSpPr txBox="1">
            <a:spLocks/>
          </p:cNvSpPr>
          <p:nvPr/>
        </p:nvSpPr>
        <p:spPr bwMode="auto">
          <a:xfrm>
            <a:off x="611560" y="1412776"/>
            <a:ext cx="81692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a:lstStyle>
          <a:p>
            <a:r>
              <a:rPr lang="en-US" b="0" kern="0" dirty="0" smtClean="0"/>
              <a:t>Scenario C:</a:t>
            </a:r>
            <a:endParaRPr lang="de-CH" b="0" kern="0" dirty="0"/>
          </a:p>
        </p:txBody>
      </p:sp>
      <p:sp>
        <p:nvSpPr>
          <p:cNvPr id="9" name="Content Placeholder 2"/>
          <p:cNvSpPr txBox="1">
            <a:spLocks/>
          </p:cNvSpPr>
          <p:nvPr/>
        </p:nvSpPr>
        <p:spPr bwMode="auto">
          <a:xfrm>
            <a:off x="683568" y="1736812"/>
            <a:ext cx="8169275" cy="1620180"/>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err="1" smtClean="0">
                <a:latin typeface="Courier New" panose="02070309020205020404" pitchFamily="49" charset="0"/>
                <a:cs typeface="Courier New" panose="02070309020205020404" pitchFamily="49" charset="0"/>
              </a:rPr>
              <a:t>t.begin</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smtClean="0">
                <a:latin typeface="Courier New" panose="02070309020205020404" pitchFamily="49" charset="0"/>
                <a:cs typeface="Courier New" panose="02070309020205020404" pitchFamily="49" charset="0"/>
              </a:rPr>
              <a:t>p1 </a:t>
            </a:r>
            <a:r>
              <a:rPr lang="de-CH" sz="1400" dirty="0">
                <a:latin typeface="Courier New" panose="02070309020205020404" pitchFamily="49" charset="0"/>
                <a:cs typeface="Courier New" panose="02070309020205020404" pitchFamily="49" charset="0"/>
              </a:rPr>
              <a:t>= </a:t>
            </a:r>
            <a:r>
              <a:rPr lang="de-CH" sz="1400" dirty="0" err="1">
                <a:solidFill>
                  <a:srgbClr val="0000E6"/>
                </a:solidFill>
                <a:latin typeface="Courier New" panose="02070309020205020404" pitchFamily="49" charset="0"/>
                <a:cs typeface="Courier New" panose="02070309020205020404" pitchFamily="49" charset="0"/>
              </a:rPr>
              <a:t>new</a:t>
            </a:r>
            <a:r>
              <a:rPr lang="de-CH" sz="1400" dirty="0">
                <a:latin typeface="Courier New" panose="02070309020205020404" pitchFamily="49" charset="0"/>
                <a:cs typeface="Courier New" panose="02070309020205020404" pitchFamily="49" charset="0"/>
              </a:rPr>
              <a:t> Professor</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smtClean="0">
                <a:latin typeface="Courier New" panose="02070309020205020404" pitchFamily="49" charset="0"/>
                <a:cs typeface="Courier New" panose="02070309020205020404" pitchFamily="49" charset="0"/>
              </a:rPr>
              <a:t>p1.setName</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"Professor C1</a:t>
            </a:r>
            <a:r>
              <a:rPr lang="de-CH" sz="1400" dirty="0" smtClean="0">
                <a:solidFill>
                  <a:srgbClr val="CE7B00"/>
                </a:solidFill>
                <a:latin typeface="Courier New" panose="02070309020205020404" pitchFamily="49" charset="0"/>
                <a:cs typeface="Courier New" panose="02070309020205020404" pitchFamily="49" charset="0"/>
              </a:rPr>
              <a:t>"</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smtClean="0">
                <a:latin typeface="Courier New" panose="02070309020205020404" pitchFamily="49" charset="0"/>
                <a:cs typeface="Courier New" panose="02070309020205020404" pitchFamily="49" charset="0"/>
              </a:rPr>
              <a:t>Professor </a:t>
            </a:r>
            <a:r>
              <a:rPr lang="de-CH" sz="1400" dirty="0">
                <a:latin typeface="Courier New" panose="02070309020205020404" pitchFamily="49" charset="0"/>
                <a:cs typeface="Courier New" panose="02070309020205020404" pitchFamily="49" charset="0"/>
              </a:rPr>
              <a:t>p2 = </a:t>
            </a:r>
            <a:r>
              <a:rPr lang="de-CH" sz="1400" dirty="0" err="1" smtClean="0">
                <a:latin typeface="Courier New" panose="02070309020205020404" pitchFamily="49" charset="0"/>
                <a:cs typeface="Courier New" panose="02070309020205020404" pitchFamily="49" charset="0"/>
              </a:rPr>
              <a:t>em.merge</a:t>
            </a:r>
            <a:r>
              <a:rPr lang="de-CH" sz="1400" dirty="0" smtClean="0">
                <a:latin typeface="Courier New" panose="02070309020205020404" pitchFamily="49" charset="0"/>
                <a:cs typeface="Courier New" panose="02070309020205020404" pitchFamily="49" charset="0"/>
              </a:rPr>
              <a:t>(p1);</a:t>
            </a:r>
          </a:p>
          <a:p>
            <a:pPr marL="0" indent="0">
              <a:buFontTx/>
              <a:buNone/>
            </a:pPr>
            <a:r>
              <a:rPr lang="de-CH" sz="1400" dirty="0" smtClean="0">
                <a:latin typeface="Courier New" panose="02070309020205020404" pitchFamily="49" charset="0"/>
                <a:cs typeface="Courier New" panose="02070309020205020404" pitchFamily="49" charset="0"/>
              </a:rPr>
              <a:t>p1.setName</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"Professor </a:t>
            </a:r>
            <a:r>
              <a:rPr lang="de-CH" sz="1400" dirty="0" smtClean="0">
                <a:solidFill>
                  <a:srgbClr val="CE7B00"/>
                </a:solidFill>
                <a:latin typeface="Courier New" panose="02070309020205020404" pitchFamily="49" charset="0"/>
                <a:cs typeface="Courier New" panose="02070309020205020404" pitchFamily="49" charset="0"/>
              </a:rPr>
              <a:t>C2"</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smtClean="0">
                <a:latin typeface="Courier New" panose="02070309020205020404" pitchFamily="49" charset="0"/>
                <a:cs typeface="Courier New" panose="02070309020205020404" pitchFamily="49" charset="0"/>
              </a:rPr>
              <a:t>p2.setName</a:t>
            </a:r>
            <a:r>
              <a:rPr lang="de-CH" sz="1400" dirty="0">
                <a:latin typeface="Courier New" panose="02070309020205020404" pitchFamily="49" charset="0"/>
                <a:cs typeface="Courier New" panose="02070309020205020404" pitchFamily="49" charset="0"/>
              </a:rPr>
              <a:t>(</a:t>
            </a:r>
            <a:r>
              <a:rPr lang="de-CH" sz="1400" dirty="0">
                <a:solidFill>
                  <a:srgbClr val="CE7B00"/>
                </a:solidFill>
                <a:latin typeface="Courier New" panose="02070309020205020404" pitchFamily="49" charset="0"/>
                <a:cs typeface="Courier New" panose="02070309020205020404" pitchFamily="49" charset="0"/>
              </a:rPr>
              <a:t>"Professor </a:t>
            </a:r>
            <a:r>
              <a:rPr lang="de-CH" sz="1400" dirty="0" smtClean="0">
                <a:solidFill>
                  <a:srgbClr val="CE7B00"/>
                </a:solidFill>
                <a:latin typeface="Courier New" panose="02070309020205020404" pitchFamily="49" charset="0"/>
                <a:cs typeface="Courier New" panose="02070309020205020404" pitchFamily="49" charset="0"/>
              </a:rPr>
              <a:t>C3"</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t.commit</a:t>
            </a:r>
            <a:r>
              <a:rPr lang="de-CH" sz="1400" dirty="0">
                <a:latin typeface="Courier New" panose="02070309020205020404" pitchFamily="49" charset="0"/>
                <a:cs typeface="Courier New" panose="02070309020205020404" pitchFamily="49" charset="0"/>
              </a:rPr>
              <a:t>(); </a:t>
            </a:r>
            <a:endParaRPr lang="de-CH" sz="1400" dirty="0" smtClean="0">
              <a:latin typeface="Courier New" panose="02070309020205020404" pitchFamily="49" charset="0"/>
              <a:cs typeface="Courier New" panose="02070309020205020404" pitchFamily="49" charset="0"/>
            </a:endParaRPr>
          </a:p>
        </p:txBody>
      </p:sp>
      <p:sp>
        <p:nvSpPr>
          <p:cNvPr id="10" name="Title 1"/>
          <p:cNvSpPr txBox="1">
            <a:spLocks/>
          </p:cNvSpPr>
          <p:nvPr/>
        </p:nvSpPr>
        <p:spPr bwMode="auto">
          <a:xfrm>
            <a:off x="611560" y="3429000"/>
            <a:ext cx="816927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a:lstStyle>
          <a:p>
            <a:pPr marL="285750" indent="-285750">
              <a:buFont typeface="Wingdings" panose="05000000000000000000" pitchFamily="2" charset="2"/>
              <a:buChar char="Ø"/>
            </a:pPr>
            <a:r>
              <a:rPr lang="en-US" b="0" i="1" dirty="0" smtClean="0">
                <a:solidFill>
                  <a:schemeClr val="tx1"/>
                </a:solidFill>
              </a:rPr>
              <a:t>Professor </a:t>
            </a:r>
            <a:r>
              <a:rPr lang="en-US" b="0" i="1" dirty="0">
                <a:solidFill>
                  <a:schemeClr val="tx1"/>
                </a:solidFill>
              </a:rPr>
              <a:t>is </a:t>
            </a:r>
            <a:r>
              <a:rPr lang="en-US" b="0" i="1" dirty="0" smtClean="0">
                <a:solidFill>
                  <a:schemeClr val="tx1"/>
                </a:solidFill>
              </a:rPr>
              <a:t>stored in </a:t>
            </a:r>
            <a:r>
              <a:rPr lang="en-US" b="0" i="1" dirty="0">
                <a:solidFill>
                  <a:schemeClr val="tx1"/>
                </a:solidFill>
              </a:rPr>
              <a:t>the database with name "</a:t>
            </a:r>
            <a:r>
              <a:rPr lang="en-US" i="1" dirty="0">
                <a:solidFill>
                  <a:schemeClr val="tx1"/>
                </a:solidFill>
              </a:rPr>
              <a:t>Professor </a:t>
            </a:r>
            <a:r>
              <a:rPr lang="en-US" i="1" dirty="0" smtClean="0">
                <a:solidFill>
                  <a:schemeClr val="tx1"/>
                </a:solidFill>
              </a:rPr>
              <a:t>C3</a:t>
            </a:r>
            <a:r>
              <a:rPr lang="en-US" b="0" i="1" dirty="0" smtClean="0">
                <a:solidFill>
                  <a:schemeClr val="tx1"/>
                </a:solidFill>
              </a:rPr>
              <a:t>".</a:t>
            </a:r>
          </a:p>
          <a:p>
            <a:pPr marL="285750" indent="-285750">
              <a:buFont typeface="Wingdings" panose="05000000000000000000" pitchFamily="2" charset="2"/>
              <a:buChar char="Ø"/>
            </a:pPr>
            <a:r>
              <a:rPr lang="en-US" b="0" i="1" dirty="0" smtClean="0">
                <a:solidFill>
                  <a:schemeClr val="tx1"/>
                </a:solidFill>
              </a:rPr>
              <a:t>Entity </a:t>
            </a:r>
            <a:r>
              <a:rPr lang="en-US" i="1" dirty="0" smtClean="0">
                <a:solidFill>
                  <a:schemeClr val="tx1"/>
                </a:solidFill>
              </a:rPr>
              <a:t>p1</a:t>
            </a:r>
            <a:r>
              <a:rPr lang="en-US" b="0" i="1" dirty="0" smtClean="0">
                <a:solidFill>
                  <a:schemeClr val="tx1"/>
                </a:solidFill>
              </a:rPr>
              <a:t> </a:t>
            </a:r>
            <a:r>
              <a:rPr lang="en-US" b="0" i="1" dirty="0">
                <a:solidFill>
                  <a:schemeClr val="tx1"/>
                </a:solidFill>
              </a:rPr>
              <a:t>is still named "</a:t>
            </a:r>
            <a:r>
              <a:rPr lang="en-US" i="1" dirty="0">
                <a:solidFill>
                  <a:schemeClr val="tx1"/>
                </a:solidFill>
              </a:rPr>
              <a:t>Professor </a:t>
            </a:r>
            <a:r>
              <a:rPr lang="en-US" i="1" dirty="0" smtClean="0">
                <a:solidFill>
                  <a:schemeClr val="tx1"/>
                </a:solidFill>
              </a:rPr>
              <a:t>C2</a:t>
            </a:r>
            <a:r>
              <a:rPr lang="en-US" b="0" i="1" dirty="0" smtClean="0">
                <a:solidFill>
                  <a:schemeClr val="tx1"/>
                </a:solidFill>
              </a:rPr>
              <a:t>" (detached)</a:t>
            </a:r>
          </a:p>
          <a:p>
            <a:pPr marL="285750" indent="-285750">
              <a:buFont typeface="Wingdings" panose="05000000000000000000" pitchFamily="2" charset="2"/>
              <a:buChar char="Ø"/>
            </a:pPr>
            <a:r>
              <a:rPr lang="en-US" b="0" i="1" dirty="0" smtClean="0">
                <a:solidFill>
                  <a:schemeClr val="tx1"/>
                </a:solidFill>
              </a:rPr>
              <a:t>Entity </a:t>
            </a:r>
            <a:r>
              <a:rPr lang="en-US" i="1" dirty="0">
                <a:solidFill>
                  <a:schemeClr val="tx1"/>
                </a:solidFill>
              </a:rPr>
              <a:t>p2</a:t>
            </a:r>
            <a:r>
              <a:rPr lang="en-US" b="0" i="1" dirty="0">
                <a:solidFill>
                  <a:schemeClr val="tx1"/>
                </a:solidFill>
              </a:rPr>
              <a:t> is named "</a:t>
            </a:r>
            <a:r>
              <a:rPr lang="en-US" i="1" dirty="0">
                <a:solidFill>
                  <a:schemeClr val="tx1"/>
                </a:solidFill>
              </a:rPr>
              <a:t>Professor </a:t>
            </a:r>
            <a:r>
              <a:rPr lang="en-US" i="1" dirty="0" smtClean="0">
                <a:solidFill>
                  <a:schemeClr val="tx1"/>
                </a:solidFill>
              </a:rPr>
              <a:t>C3</a:t>
            </a:r>
            <a:r>
              <a:rPr lang="en-US" b="0" i="1" dirty="0" smtClean="0">
                <a:solidFill>
                  <a:schemeClr val="tx1"/>
                </a:solidFill>
              </a:rPr>
              <a:t>" </a:t>
            </a:r>
            <a:r>
              <a:rPr lang="en-US" b="0" i="1" dirty="0">
                <a:solidFill>
                  <a:schemeClr val="tx1"/>
                </a:solidFill>
              </a:rPr>
              <a:t>(managed)</a:t>
            </a:r>
          </a:p>
        </p:txBody>
      </p:sp>
    </p:spTree>
    <p:extLst>
      <p:ext uri="{BB962C8B-B14F-4D97-AF65-F5344CB8AC3E}">
        <p14:creationId xmlns:p14="http://schemas.microsoft.com/office/powerpoint/2010/main" val="7125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Pitfalls and Best Practices</a:t>
            </a:r>
            <a:br>
              <a:rPr lang="en-US" dirty="0"/>
            </a:br>
            <a:r>
              <a:rPr lang="en-US" b="0" dirty="0" smtClean="0"/>
              <a:t>Cached Entity Collections</a:t>
            </a:r>
            <a:endParaRPr lang="de-CH" b="0" dirty="0"/>
          </a:p>
        </p:txBody>
      </p:sp>
      <p:sp>
        <p:nvSpPr>
          <p:cNvPr id="3" name="Content Placeholder 2"/>
          <p:cNvSpPr>
            <a:spLocks noGrp="1"/>
          </p:cNvSpPr>
          <p:nvPr>
            <p:ph idx="1"/>
          </p:nvPr>
        </p:nvSpPr>
        <p:spPr>
          <a:xfrm>
            <a:off x="647700" y="1412777"/>
            <a:ext cx="8169275" cy="648071"/>
          </a:xfrm>
        </p:spPr>
        <p:txBody>
          <a:bodyPr/>
          <a:lstStyle/>
          <a:p>
            <a:pPr marL="0" indent="0">
              <a:buNone/>
            </a:pPr>
            <a:r>
              <a:rPr lang="en-US" dirty="0" smtClean="0"/>
              <a:t>The following snipped shows the problem of cached entity collections. First and second output both are </a:t>
            </a:r>
            <a:r>
              <a:rPr lang="en-US" b="1" dirty="0" smtClean="0"/>
              <a:t>3</a:t>
            </a:r>
            <a:r>
              <a:rPr lang="en-US" dirty="0" smtClean="0"/>
              <a:t>.</a:t>
            </a:r>
            <a:endParaRPr lang="en-US" dirty="0"/>
          </a:p>
        </p:txBody>
      </p:sp>
      <p:sp>
        <p:nvSpPr>
          <p:cNvPr id="4" name="Content Placeholder 2"/>
          <p:cNvSpPr txBox="1">
            <a:spLocks/>
          </p:cNvSpPr>
          <p:nvPr/>
        </p:nvSpPr>
        <p:spPr bwMode="auto">
          <a:xfrm>
            <a:off x="683568" y="1988840"/>
            <a:ext cx="8169275" cy="2916324"/>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load</a:t>
            </a:r>
            <a:r>
              <a:rPr lang="de-CH" sz="1400" dirty="0">
                <a:solidFill>
                  <a:srgbClr val="969696"/>
                </a:solidFill>
                <a:latin typeface="Courier New" panose="02070309020205020404" pitchFamily="49" charset="0"/>
                <a:cs typeface="Courier New" panose="02070309020205020404" pitchFamily="49" charset="0"/>
              </a:rPr>
              <a:t> Professor Sokrates </a:t>
            </a:r>
            <a:r>
              <a:rPr lang="de-CH" sz="1400" dirty="0" err="1">
                <a:solidFill>
                  <a:srgbClr val="969696"/>
                </a:solidFill>
                <a:latin typeface="Courier New" panose="02070309020205020404" pitchFamily="49" charset="0"/>
                <a:cs typeface="Courier New" panose="02070309020205020404" pitchFamily="49" charset="0"/>
              </a:rPr>
              <a:t>and</a:t>
            </a:r>
            <a:r>
              <a:rPr lang="de-CH" sz="1400" dirty="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count</a:t>
            </a:r>
            <a:r>
              <a:rPr lang="de-CH" sz="1400" dirty="0">
                <a:solidFill>
                  <a:srgbClr val="969696"/>
                </a:solidFill>
                <a:latin typeface="Courier New" panose="02070309020205020404" pitchFamily="49" charset="0"/>
                <a:cs typeface="Courier New" panose="02070309020205020404" pitchFamily="49" charset="0"/>
              </a:rPr>
              <a:t> </a:t>
            </a:r>
            <a:r>
              <a:rPr lang="de-CH" sz="1400" dirty="0" smtClean="0">
                <a:solidFill>
                  <a:srgbClr val="969696"/>
                </a:solidFill>
                <a:latin typeface="Courier New" panose="02070309020205020404" pitchFamily="49" charset="0"/>
                <a:cs typeface="Courier New" panose="02070309020205020404" pitchFamily="49" charset="0"/>
              </a:rPr>
              <a:t>Lectures</a:t>
            </a:r>
          </a:p>
          <a:p>
            <a:pPr marL="0" indent="0">
              <a:buFontTx/>
              <a:buNone/>
            </a:pPr>
            <a:r>
              <a:rPr lang="de-CH" sz="1400" dirty="0" smtClean="0">
                <a:latin typeface="Courier New" panose="02070309020205020404" pitchFamily="49" charset="0"/>
                <a:cs typeface="Courier New" panose="02070309020205020404" pitchFamily="49" charset="0"/>
              </a:rPr>
              <a:t>Professor </a:t>
            </a:r>
            <a:r>
              <a:rPr lang="de-CH" sz="1400" dirty="0">
                <a:latin typeface="Courier New" panose="02070309020205020404" pitchFamily="49" charset="0"/>
                <a:cs typeface="Courier New" panose="02070309020205020404" pitchFamily="49" charset="0"/>
              </a:rPr>
              <a:t>p = </a:t>
            </a:r>
            <a:r>
              <a:rPr lang="de-CH" sz="1400" dirty="0" err="1">
                <a:latin typeface="Courier New" panose="02070309020205020404" pitchFamily="49" charset="0"/>
                <a:cs typeface="Courier New" panose="02070309020205020404" pitchFamily="49" charset="0"/>
              </a:rPr>
              <a:t>em.find</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Professor.</a:t>
            </a:r>
            <a:r>
              <a:rPr lang="de-CH" sz="1400" dirty="0" err="1">
                <a:solidFill>
                  <a:srgbClr val="0000E6"/>
                </a:solidFill>
                <a:latin typeface="Courier New" panose="02070309020205020404" pitchFamily="49" charset="0"/>
                <a:cs typeface="Courier New" panose="02070309020205020404" pitchFamily="49" charset="0"/>
              </a:rPr>
              <a:t>class</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NamedRecords.</a:t>
            </a:r>
            <a:r>
              <a:rPr lang="de-CH" sz="1400" i="1" dirty="0" err="1">
                <a:solidFill>
                  <a:srgbClr val="009900"/>
                </a:solidFill>
                <a:latin typeface="Courier New" panose="02070309020205020404" pitchFamily="49" charset="0"/>
                <a:cs typeface="Courier New" panose="02070309020205020404" pitchFamily="49" charset="0"/>
              </a:rPr>
              <a:t>ProfSokrates</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System.</a:t>
            </a:r>
            <a:r>
              <a:rPr lang="de-CH" sz="1400" i="1" dirty="0" err="1">
                <a:solidFill>
                  <a:srgbClr val="009900"/>
                </a:solidFill>
                <a:latin typeface="Courier New" panose="02070309020205020404" pitchFamily="49" charset="0"/>
                <a:cs typeface="Courier New" panose="02070309020205020404" pitchFamily="49" charset="0"/>
              </a:rPr>
              <a:t>out</a:t>
            </a:r>
            <a:r>
              <a:rPr lang="de-CH" sz="1400" dirty="0" err="1">
                <a:latin typeface="Courier New" panose="02070309020205020404" pitchFamily="49" charset="0"/>
                <a:cs typeface="Courier New" panose="02070309020205020404" pitchFamily="49" charset="0"/>
              </a:rPr>
              <a:t>.println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p.getLectureCollection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size</a:t>
            </a:r>
            <a:r>
              <a:rPr lang="de-CH" sz="1400" dirty="0" smtClean="0">
                <a:latin typeface="Courier New" panose="02070309020205020404" pitchFamily="49" charset="0"/>
                <a:cs typeface="Courier New" panose="02070309020205020404" pitchFamily="49" charset="0"/>
              </a:rPr>
              <a:t>());   </a:t>
            </a:r>
          </a:p>
          <a:p>
            <a:pPr marL="0" indent="0">
              <a:buFontTx/>
              <a:buNone/>
            </a:pPr>
            <a:endParaRPr lang="de-CH" sz="1400" dirty="0">
              <a:solidFill>
                <a:srgbClr val="969696"/>
              </a:solidFill>
              <a:latin typeface="Courier New" panose="02070309020205020404" pitchFamily="49" charset="0"/>
              <a:cs typeface="Courier New" panose="02070309020205020404" pitchFamily="49" charset="0"/>
            </a:endParaRPr>
          </a:p>
          <a:p>
            <a:pPr marL="0" indent="0">
              <a:buFontTx/>
              <a:buNone/>
            </a:pPr>
            <a:r>
              <a:rPr lang="de-CH" sz="1400" dirty="0" smtClean="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remove</a:t>
            </a:r>
            <a:r>
              <a:rPr lang="de-CH" sz="1400" dirty="0">
                <a:solidFill>
                  <a:srgbClr val="969696"/>
                </a:solidFill>
                <a:latin typeface="Courier New" panose="02070309020205020404" pitchFamily="49" charset="0"/>
                <a:cs typeface="Courier New" panose="02070309020205020404" pitchFamily="49" charset="0"/>
              </a:rPr>
              <a:t> </a:t>
            </a:r>
            <a:r>
              <a:rPr lang="de-CH" sz="1400" dirty="0" err="1" smtClean="0">
                <a:solidFill>
                  <a:srgbClr val="969696"/>
                </a:solidFill>
                <a:latin typeface="Courier New" panose="02070309020205020404" pitchFamily="49" charset="0"/>
                <a:cs typeface="Courier New" panose="02070309020205020404" pitchFamily="49" charset="0"/>
              </a:rPr>
              <a:t>first</a:t>
            </a:r>
            <a:r>
              <a:rPr lang="de-CH" sz="1400" dirty="0" smtClean="0">
                <a:solidFill>
                  <a:srgbClr val="969696"/>
                </a:solidFill>
                <a:latin typeface="Courier New" panose="02070309020205020404" pitchFamily="49" charset="0"/>
                <a:cs typeface="Courier New" panose="02070309020205020404" pitchFamily="49" charset="0"/>
              </a:rPr>
              <a:t> </a:t>
            </a:r>
            <a:r>
              <a:rPr lang="de-CH" sz="1400" dirty="0" err="1" smtClean="0">
                <a:solidFill>
                  <a:srgbClr val="969696"/>
                </a:solidFill>
                <a:latin typeface="Courier New" panose="02070309020205020404" pitchFamily="49" charset="0"/>
                <a:cs typeface="Courier New" panose="02070309020205020404" pitchFamily="49" charset="0"/>
              </a:rPr>
              <a:t>Lecture</a:t>
            </a:r>
            <a:endParaRPr lang="de-CH" sz="1400" dirty="0" smtClean="0">
              <a:solidFill>
                <a:srgbClr val="969696"/>
              </a:solidFill>
              <a:latin typeface="Courier New" panose="02070309020205020404" pitchFamily="49" charset="0"/>
              <a:cs typeface="Courier New" panose="02070309020205020404" pitchFamily="49" charset="0"/>
            </a:endParaRPr>
          </a:p>
          <a:p>
            <a:pPr marL="0" indent="0">
              <a:buFontTx/>
              <a:buNone/>
            </a:pPr>
            <a:r>
              <a:rPr lang="de-CH" sz="1400" dirty="0" err="1" smtClean="0">
                <a:latin typeface="Courier New" panose="02070309020205020404" pitchFamily="49" charset="0"/>
                <a:cs typeface="Courier New" panose="02070309020205020404" pitchFamily="49" charset="0"/>
              </a:rPr>
              <a:t>em.getTransaction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begin</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Lecture</a:t>
            </a:r>
            <a:r>
              <a:rPr lang="de-CH" sz="1400" dirty="0" smtClean="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firstLecture</a:t>
            </a:r>
            <a:r>
              <a:rPr lang="de-CH" sz="1400" dirty="0">
                <a:latin typeface="Courier New" panose="02070309020205020404" pitchFamily="49" charset="0"/>
                <a:cs typeface="Courier New" panose="02070309020205020404" pitchFamily="49" charset="0"/>
              </a:rPr>
              <a:t> = </a:t>
            </a:r>
            <a:r>
              <a:rPr lang="de-CH" sz="1400" dirty="0" err="1">
                <a:latin typeface="Courier New" panose="02070309020205020404" pitchFamily="49" charset="0"/>
                <a:cs typeface="Courier New" panose="02070309020205020404" pitchFamily="49" charset="0"/>
              </a:rPr>
              <a:t>Stream.</a:t>
            </a:r>
            <a:r>
              <a:rPr lang="de-CH" sz="1400" i="1" dirty="0" err="1">
                <a:latin typeface="Courier New" panose="02070309020205020404" pitchFamily="49" charset="0"/>
                <a:cs typeface="Courier New" panose="02070309020205020404" pitchFamily="49" charset="0"/>
              </a:rPr>
              <a:t>getByIndex</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p.getLectureCollection</a:t>
            </a:r>
            <a:r>
              <a:rPr lang="de-CH" sz="1400" dirty="0">
                <a:latin typeface="Courier New" panose="02070309020205020404" pitchFamily="49" charset="0"/>
                <a:cs typeface="Courier New" panose="02070309020205020404" pitchFamily="49" charset="0"/>
              </a:rPr>
              <a:t>(), 0); </a:t>
            </a:r>
            <a:r>
              <a:rPr lang="de-CH" sz="1400" dirty="0" err="1">
                <a:latin typeface="Courier New" panose="02070309020205020404" pitchFamily="49" charset="0"/>
                <a:cs typeface="Courier New" panose="02070309020205020404" pitchFamily="49" charset="0"/>
              </a:rPr>
              <a:t>em.remove</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firstLecture</a:t>
            </a:r>
            <a:r>
              <a:rPr lang="de-CH" sz="1400" dirty="0" smtClean="0">
                <a:latin typeface="Courier New" panose="02070309020205020404" pitchFamily="49" charset="0"/>
                <a:cs typeface="Courier New" panose="02070309020205020404" pitchFamily="49" charset="0"/>
              </a:rPr>
              <a:t>);</a:t>
            </a:r>
          </a:p>
          <a:p>
            <a:pPr marL="0" indent="0">
              <a:buFontTx/>
              <a:buNone/>
            </a:pPr>
            <a:r>
              <a:rPr lang="de-CH" sz="1400" dirty="0" err="1" smtClean="0">
                <a:latin typeface="Courier New" panose="02070309020205020404" pitchFamily="49" charset="0"/>
                <a:cs typeface="Courier New" panose="02070309020205020404" pitchFamily="49" charset="0"/>
              </a:rPr>
              <a:t>em.getTransaction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commit</a:t>
            </a:r>
            <a:r>
              <a:rPr lang="de-CH" sz="1400" dirty="0" smtClean="0">
                <a:latin typeface="Courier New" panose="02070309020205020404" pitchFamily="49" charset="0"/>
                <a:cs typeface="Courier New" panose="02070309020205020404" pitchFamily="49" charset="0"/>
              </a:rPr>
              <a:t>();</a:t>
            </a:r>
          </a:p>
          <a:p>
            <a:pPr marL="0" indent="0">
              <a:buFontTx/>
              <a:buNone/>
            </a:pPr>
            <a:endParaRPr lang="de-CH" sz="1400" dirty="0">
              <a:solidFill>
                <a:srgbClr val="969696"/>
              </a:solidFill>
              <a:latin typeface="Courier New" panose="02070309020205020404" pitchFamily="49" charset="0"/>
              <a:cs typeface="Courier New" panose="02070309020205020404" pitchFamily="49" charset="0"/>
            </a:endParaRPr>
          </a:p>
          <a:p>
            <a:pPr marL="0" indent="0">
              <a:buFontTx/>
              <a:buNone/>
            </a:pPr>
            <a:r>
              <a:rPr lang="de-CH" sz="1400" dirty="0" smtClean="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load</a:t>
            </a:r>
            <a:r>
              <a:rPr lang="de-CH" sz="1400" dirty="0">
                <a:solidFill>
                  <a:srgbClr val="969696"/>
                </a:solidFill>
                <a:latin typeface="Courier New" panose="02070309020205020404" pitchFamily="49" charset="0"/>
                <a:cs typeface="Courier New" panose="02070309020205020404" pitchFamily="49" charset="0"/>
              </a:rPr>
              <a:t> Professor </a:t>
            </a:r>
            <a:r>
              <a:rPr lang="de-CH" sz="1400" dirty="0" err="1">
                <a:solidFill>
                  <a:srgbClr val="969696"/>
                </a:solidFill>
                <a:latin typeface="Courier New" panose="02070309020205020404" pitchFamily="49" charset="0"/>
                <a:cs typeface="Courier New" panose="02070309020205020404" pitchFamily="49" charset="0"/>
              </a:rPr>
              <a:t>again</a:t>
            </a:r>
            <a:r>
              <a:rPr lang="de-CH" sz="1400" dirty="0">
                <a:solidFill>
                  <a:srgbClr val="969696"/>
                </a:solidFill>
                <a:latin typeface="Courier New" panose="02070309020205020404" pitchFamily="49" charset="0"/>
                <a:cs typeface="Courier New" panose="02070309020205020404" pitchFamily="49" charset="0"/>
              </a:rPr>
              <a:t> </a:t>
            </a:r>
            <a:r>
              <a:rPr lang="de-CH" sz="1400" dirty="0" err="1">
                <a:solidFill>
                  <a:srgbClr val="969696"/>
                </a:solidFill>
                <a:latin typeface="Courier New" panose="02070309020205020404" pitchFamily="49" charset="0"/>
                <a:cs typeface="Courier New" panose="02070309020205020404" pitchFamily="49" charset="0"/>
              </a:rPr>
              <a:t>and</a:t>
            </a:r>
            <a:r>
              <a:rPr lang="de-CH" sz="1400" dirty="0">
                <a:solidFill>
                  <a:srgbClr val="969696"/>
                </a:solidFill>
                <a:latin typeface="Courier New" panose="02070309020205020404" pitchFamily="49" charset="0"/>
                <a:cs typeface="Courier New" panose="02070309020205020404" pitchFamily="49" charset="0"/>
              </a:rPr>
              <a:t> </a:t>
            </a:r>
            <a:r>
              <a:rPr lang="de-CH" sz="1400" dirty="0" err="1" smtClean="0">
                <a:solidFill>
                  <a:srgbClr val="969696"/>
                </a:solidFill>
                <a:latin typeface="Courier New" panose="02070309020205020404" pitchFamily="49" charset="0"/>
                <a:cs typeface="Courier New" panose="02070309020205020404" pitchFamily="49" charset="0"/>
              </a:rPr>
              <a:t>count</a:t>
            </a:r>
            <a:r>
              <a:rPr lang="de-CH" sz="1400" dirty="0" smtClean="0">
                <a:solidFill>
                  <a:srgbClr val="969696"/>
                </a:solidFill>
                <a:latin typeface="Courier New" panose="02070309020205020404" pitchFamily="49" charset="0"/>
                <a:cs typeface="Courier New" panose="02070309020205020404" pitchFamily="49" charset="0"/>
              </a:rPr>
              <a:t> Lectures</a:t>
            </a:r>
          </a:p>
          <a:p>
            <a:pPr marL="0" indent="0">
              <a:buFontTx/>
              <a:buNone/>
            </a:pPr>
            <a:r>
              <a:rPr lang="de-CH" sz="1400" dirty="0" smtClean="0">
                <a:latin typeface="Courier New" panose="02070309020205020404" pitchFamily="49" charset="0"/>
                <a:cs typeface="Courier New" panose="02070309020205020404" pitchFamily="49" charset="0"/>
              </a:rPr>
              <a:t>p </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em.find</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Professor.</a:t>
            </a:r>
            <a:r>
              <a:rPr lang="de-CH" sz="1400" dirty="0" err="1">
                <a:solidFill>
                  <a:srgbClr val="0000E6"/>
                </a:solidFill>
                <a:latin typeface="Courier New" panose="02070309020205020404" pitchFamily="49" charset="0"/>
                <a:cs typeface="Courier New" panose="02070309020205020404" pitchFamily="49" charset="0"/>
              </a:rPr>
              <a:t>class</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NamedRecords.</a:t>
            </a:r>
            <a:r>
              <a:rPr lang="de-CH" sz="1400" i="1" dirty="0" err="1">
                <a:solidFill>
                  <a:srgbClr val="009900"/>
                </a:solidFill>
                <a:latin typeface="Courier New" panose="02070309020205020404" pitchFamily="49" charset="0"/>
                <a:cs typeface="Courier New" panose="02070309020205020404" pitchFamily="49" charset="0"/>
              </a:rPr>
              <a:t>ProfSokrates</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System.</a:t>
            </a:r>
            <a:r>
              <a:rPr lang="de-CH" sz="1400" i="1" dirty="0" err="1">
                <a:solidFill>
                  <a:srgbClr val="009900"/>
                </a:solidFill>
                <a:latin typeface="Courier New" panose="02070309020205020404" pitchFamily="49" charset="0"/>
                <a:cs typeface="Courier New" panose="02070309020205020404" pitchFamily="49" charset="0"/>
              </a:rPr>
              <a:t>out</a:t>
            </a:r>
            <a:r>
              <a:rPr lang="de-CH" sz="1400" dirty="0" err="1">
                <a:latin typeface="Courier New" panose="02070309020205020404" pitchFamily="49" charset="0"/>
                <a:cs typeface="Courier New" panose="02070309020205020404" pitchFamily="49" charset="0"/>
              </a:rPr>
              <a:t>.println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p.getLectureCollection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size</a:t>
            </a:r>
            <a:r>
              <a:rPr lang="de-CH" sz="1400" dirty="0">
                <a:latin typeface="Courier New" panose="02070309020205020404" pitchFamily="49" charset="0"/>
                <a:cs typeface="Courier New" panose="02070309020205020404" pitchFamily="49" charset="0"/>
              </a:rPr>
              <a:t>());</a:t>
            </a:r>
            <a:endParaRPr lang="de-CH" sz="14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30478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Pitfalls and Best Practices</a:t>
            </a:r>
            <a:br>
              <a:rPr lang="en-US" dirty="0"/>
            </a:br>
            <a:r>
              <a:rPr lang="en-US" b="0" dirty="0" smtClean="0"/>
              <a:t>Cached Entity Collections</a:t>
            </a:r>
            <a:endParaRPr lang="de-CH" b="0" dirty="0"/>
          </a:p>
        </p:txBody>
      </p:sp>
      <p:sp>
        <p:nvSpPr>
          <p:cNvPr id="3" name="Content Placeholder 2"/>
          <p:cNvSpPr>
            <a:spLocks noGrp="1"/>
          </p:cNvSpPr>
          <p:nvPr>
            <p:ph idx="1"/>
          </p:nvPr>
        </p:nvSpPr>
        <p:spPr>
          <a:xfrm>
            <a:off x="683567" y="1376772"/>
            <a:ext cx="8169275" cy="4464495"/>
          </a:xfrm>
        </p:spPr>
        <p:txBody>
          <a:bodyPr/>
          <a:lstStyle/>
          <a:p>
            <a:pPr marL="0" indent="0">
              <a:buNone/>
            </a:pPr>
            <a:r>
              <a:rPr lang="en-US" dirty="0" smtClean="0"/>
              <a:t>When entities are removed, it must be ensured that containing collections stay synchronized. </a:t>
            </a:r>
          </a:p>
          <a:p>
            <a:pPr marL="0" indent="0">
              <a:buNone/>
            </a:pPr>
            <a:endParaRPr lang="en-US" dirty="0" smtClean="0"/>
          </a:p>
          <a:p>
            <a:pPr marL="0" indent="0">
              <a:buNone/>
            </a:pPr>
            <a:r>
              <a:rPr lang="en-US" dirty="0" smtClean="0"/>
              <a:t>Solutions:</a:t>
            </a:r>
          </a:p>
          <a:p>
            <a:pPr>
              <a:buFont typeface="Wingdings" panose="05000000000000000000" pitchFamily="2" charset="2"/>
              <a:buChar char="§"/>
            </a:pPr>
            <a:r>
              <a:rPr lang="en-US" dirty="0" smtClean="0"/>
              <a:t>Refresh the entity that holds the containing collection:</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spcBef>
                <a:spcPts val="600"/>
              </a:spcBef>
              <a:buFont typeface="Wingdings" panose="05000000000000000000" pitchFamily="2" charset="2"/>
              <a:buChar char="§"/>
            </a:pPr>
            <a:r>
              <a:rPr lang="en-US" dirty="0" smtClean="0"/>
              <a:t>Clear the cache (bad performance)</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Manually remove the entity from all containing collections</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Use framework features to remove orphaned entities (ORM specific).</a:t>
            </a:r>
          </a:p>
          <a:p>
            <a:pPr marL="0" indent="0">
              <a:buNone/>
            </a:pPr>
            <a:endParaRPr lang="en-US" dirty="0" smtClean="0"/>
          </a:p>
          <a:p>
            <a:pPr marL="0" indent="0">
              <a:buNone/>
            </a:pPr>
            <a:endParaRPr lang="en-US" dirty="0"/>
          </a:p>
        </p:txBody>
      </p:sp>
      <p:sp>
        <p:nvSpPr>
          <p:cNvPr id="5" name="Content Placeholder 2"/>
          <p:cNvSpPr txBox="1">
            <a:spLocks/>
          </p:cNvSpPr>
          <p:nvPr/>
        </p:nvSpPr>
        <p:spPr bwMode="auto">
          <a:xfrm>
            <a:off x="683568" y="2708920"/>
            <a:ext cx="8169275" cy="360040"/>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de-CH" sz="1400" dirty="0" err="1">
                <a:latin typeface="Courier New" panose="02070309020205020404" pitchFamily="49" charset="0"/>
                <a:cs typeface="Courier New" panose="02070309020205020404" pitchFamily="49" charset="0"/>
              </a:rPr>
              <a:t>em.refresh</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firstLecture.getHoldBy</a:t>
            </a:r>
            <a:r>
              <a:rPr lang="de-CH" sz="1400" dirty="0">
                <a:latin typeface="Courier New" panose="02070309020205020404" pitchFamily="49" charset="0"/>
                <a:cs typeface="Courier New" panose="02070309020205020404" pitchFamily="49" charset="0"/>
              </a:rPr>
              <a:t>());</a:t>
            </a:r>
            <a:endParaRPr lang="de-CH" sz="1400" dirty="0" smtClean="0">
              <a:latin typeface="Courier New" panose="02070309020205020404" pitchFamily="49" charset="0"/>
              <a:cs typeface="Courier New" panose="02070309020205020404" pitchFamily="49" charset="0"/>
            </a:endParaRPr>
          </a:p>
        </p:txBody>
      </p:sp>
      <p:sp>
        <p:nvSpPr>
          <p:cNvPr id="6" name="Content Placeholder 2"/>
          <p:cNvSpPr txBox="1">
            <a:spLocks/>
          </p:cNvSpPr>
          <p:nvPr/>
        </p:nvSpPr>
        <p:spPr bwMode="auto">
          <a:xfrm>
            <a:off x="683568" y="3501008"/>
            <a:ext cx="8169275" cy="360040"/>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None/>
            </a:pPr>
            <a:r>
              <a:rPr lang="de-CH" sz="1400" dirty="0" err="1">
                <a:latin typeface="Courier New" panose="02070309020205020404" pitchFamily="49" charset="0"/>
                <a:cs typeface="Courier New" panose="02070309020205020404" pitchFamily="49" charset="0"/>
              </a:rPr>
              <a:t>em.getEntityManagerFactory</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getCache</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evictAll</a:t>
            </a:r>
            <a:r>
              <a:rPr lang="de-CH" sz="1400" dirty="0">
                <a:latin typeface="Courier New" panose="02070309020205020404" pitchFamily="49" charset="0"/>
                <a:cs typeface="Courier New" panose="02070309020205020404" pitchFamily="49" charset="0"/>
              </a:rPr>
              <a:t>();</a:t>
            </a:r>
          </a:p>
        </p:txBody>
      </p:sp>
      <p:sp>
        <p:nvSpPr>
          <p:cNvPr id="7" name="Content Placeholder 2"/>
          <p:cNvSpPr txBox="1">
            <a:spLocks/>
          </p:cNvSpPr>
          <p:nvPr/>
        </p:nvSpPr>
        <p:spPr bwMode="auto">
          <a:xfrm>
            <a:off x="683568" y="4221088"/>
            <a:ext cx="8169275" cy="576064"/>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None/>
            </a:pPr>
            <a:r>
              <a:rPr lang="de-CH" sz="1400" dirty="0" err="1" smtClean="0">
                <a:latin typeface="Courier New" panose="02070309020205020404" pitchFamily="49" charset="0"/>
                <a:cs typeface="Courier New" panose="02070309020205020404" pitchFamily="49" charset="0"/>
              </a:rPr>
              <a:t>firstLecture.getHoldBy</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getLectureCollection</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remove</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firstLecture</a:t>
            </a:r>
            <a:r>
              <a:rPr lang="de-CH" sz="1400" dirty="0">
                <a:latin typeface="Courier New" panose="02070309020205020404" pitchFamily="49" charset="0"/>
                <a:cs typeface="Courier New" panose="02070309020205020404" pitchFamily="49" charset="0"/>
              </a:rPr>
              <a:t>);</a:t>
            </a:r>
          </a:p>
          <a:p>
            <a:pPr marL="0" indent="0">
              <a:buNone/>
            </a:pPr>
            <a:r>
              <a:rPr lang="de-CH" sz="1400" dirty="0" err="1" smtClean="0">
                <a:latin typeface="Courier New" panose="02070309020205020404" pitchFamily="49" charset="0"/>
                <a:cs typeface="Courier New" panose="02070309020205020404" pitchFamily="49" charset="0"/>
              </a:rPr>
              <a:t>em.remove</a:t>
            </a:r>
            <a:r>
              <a:rPr lang="de-CH" sz="1400" dirty="0" smtClean="0">
                <a:latin typeface="Courier New" panose="02070309020205020404" pitchFamily="49" charset="0"/>
                <a:cs typeface="Courier New" panose="02070309020205020404" pitchFamily="49" charset="0"/>
              </a:rPr>
              <a:t>(</a:t>
            </a:r>
            <a:r>
              <a:rPr lang="de-CH" sz="1400" dirty="0" err="1" smtClean="0">
                <a:latin typeface="Courier New" panose="02070309020205020404" pitchFamily="49" charset="0"/>
                <a:cs typeface="Courier New" panose="02070309020205020404" pitchFamily="49" charset="0"/>
              </a:rPr>
              <a:t>firstLecture</a:t>
            </a:r>
            <a:r>
              <a:rPr lang="de-CH" sz="1400" dirty="0" smtClean="0">
                <a:latin typeface="Courier New" panose="02070309020205020404" pitchFamily="49" charset="0"/>
                <a:cs typeface="Courier New" panose="02070309020205020404" pitchFamily="49" charset="0"/>
              </a:rPr>
              <a:t>);</a:t>
            </a:r>
          </a:p>
          <a:p>
            <a:pPr marL="0" indent="0">
              <a:buNone/>
            </a:pPr>
            <a:endParaRPr lang="de-CH" sz="1400" dirty="0">
              <a:latin typeface="Courier New" panose="02070309020205020404" pitchFamily="49" charset="0"/>
              <a:cs typeface="Courier New" panose="02070309020205020404" pitchFamily="49" charset="0"/>
            </a:endParaRPr>
          </a:p>
          <a:p>
            <a:pPr marL="0" indent="0">
              <a:buNone/>
            </a:pPr>
            <a:endParaRPr lang="de-CH" sz="1400" dirty="0">
              <a:latin typeface="Courier New" panose="02070309020205020404" pitchFamily="49" charset="0"/>
              <a:cs typeface="Courier New" panose="02070309020205020404" pitchFamily="49" charset="0"/>
            </a:endParaRPr>
          </a:p>
        </p:txBody>
      </p:sp>
      <p:sp>
        <p:nvSpPr>
          <p:cNvPr id="8" name="Content Placeholder 2"/>
          <p:cNvSpPr txBox="1">
            <a:spLocks/>
          </p:cNvSpPr>
          <p:nvPr/>
        </p:nvSpPr>
        <p:spPr bwMode="auto">
          <a:xfrm>
            <a:off x="683568" y="5229200"/>
            <a:ext cx="8169275" cy="576064"/>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None/>
            </a:pP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OneToMany</a:t>
            </a:r>
            <a:r>
              <a:rPr lang="de-CH" sz="1400" dirty="0">
                <a:latin typeface="Courier New" panose="02070309020205020404" pitchFamily="49" charset="0"/>
                <a:cs typeface="Courier New" panose="02070309020205020404" pitchFamily="49" charset="0"/>
              </a:rPr>
              <a:t>(</a:t>
            </a:r>
            <a:r>
              <a:rPr lang="de-CH" sz="1400" dirty="0" err="1">
                <a:latin typeface="Courier New" panose="02070309020205020404" pitchFamily="49" charset="0"/>
                <a:cs typeface="Courier New" panose="02070309020205020404" pitchFamily="49" charset="0"/>
              </a:rPr>
              <a:t>mappedBy</a:t>
            </a:r>
            <a:r>
              <a:rPr lang="de-CH" sz="1400" dirty="0">
                <a:latin typeface="Courier New" panose="02070309020205020404" pitchFamily="49" charset="0"/>
                <a:cs typeface="Courier New" panose="02070309020205020404" pitchFamily="49" charset="0"/>
              </a:rPr>
              <a:t> = </a:t>
            </a:r>
            <a:r>
              <a:rPr lang="de-CH" sz="1400" dirty="0">
                <a:solidFill>
                  <a:srgbClr val="CE7B00"/>
                </a:solidFill>
                <a:latin typeface="Courier New" panose="02070309020205020404" pitchFamily="49" charset="0"/>
                <a:cs typeface="Courier New" panose="02070309020205020404" pitchFamily="49" charset="0"/>
              </a:rPr>
              <a:t>"</a:t>
            </a:r>
            <a:r>
              <a:rPr lang="de-CH" sz="1400" dirty="0" err="1">
                <a:solidFill>
                  <a:srgbClr val="CE7B00"/>
                </a:solidFill>
                <a:latin typeface="Courier New" panose="02070309020205020404" pitchFamily="49" charset="0"/>
                <a:cs typeface="Courier New" panose="02070309020205020404" pitchFamily="49" charset="0"/>
              </a:rPr>
              <a:t>holdBy</a:t>
            </a:r>
            <a:r>
              <a:rPr lang="de-CH" sz="1400" dirty="0">
                <a:solidFill>
                  <a:srgbClr val="CE7B00"/>
                </a:solidFill>
                <a:latin typeface="Courier New" panose="02070309020205020404" pitchFamily="49" charset="0"/>
                <a:cs typeface="Courier New" panose="02070309020205020404" pitchFamily="49" charset="0"/>
              </a:rPr>
              <a:t>"</a:t>
            </a:r>
            <a:r>
              <a:rPr lang="de-CH" sz="1400" dirty="0">
                <a:latin typeface="Courier New" panose="02070309020205020404" pitchFamily="49" charset="0"/>
                <a:cs typeface="Courier New" panose="02070309020205020404" pitchFamily="49" charset="0"/>
              </a:rPr>
              <a:t>, </a:t>
            </a:r>
            <a:r>
              <a:rPr lang="de-CH" sz="1400" dirty="0" err="1">
                <a:latin typeface="Courier New" panose="02070309020205020404" pitchFamily="49" charset="0"/>
                <a:cs typeface="Courier New" panose="02070309020205020404" pitchFamily="49" charset="0"/>
              </a:rPr>
              <a:t>orphanRemoval</a:t>
            </a:r>
            <a:r>
              <a:rPr lang="de-CH" sz="1400" dirty="0">
                <a:latin typeface="Courier New" panose="02070309020205020404" pitchFamily="49" charset="0"/>
                <a:cs typeface="Courier New" panose="02070309020205020404" pitchFamily="49" charset="0"/>
              </a:rPr>
              <a:t> = </a:t>
            </a:r>
            <a:r>
              <a:rPr lang="de-CH" sz="1400" dirty="0" err="1" smtClean="0">
                <a:solidFill>
                  <a:srgbClr val="0000E6"/>
                </a:solidFill>
                <a:latin typeface="Courier New" panose="02070309020205020404" pitchFamily="49" charset="0"/>
                <a:cs typeface="Courier New" panose="02070309020205020404" pitchFamily="49" charset="0"/>
              </a:rPr>
              <a:t>true</a:t>
            </a:r>
            <a:r>
              <a:rPr lang="de-CH" sz="1400" dirty="0" smtClean="0">
                <a:latin typeface="Courier New" panose="02070309020205020404" pitchFamily="49" charset="0"/>
                <a:cs typeface="Courier New" panose="02070309020205020404" pitchFamily="49" charset="0"/>
              </a:rPr>
              <a:t>)</a:t>
            </a:r>
          </a:p>
          <a:p>
            <a:pPr marL="0" indent="0">
              <a:buNone/>
            </a:pPr>
            <a:r>
              <a:rPr lang="de-CH" sz="1400" dirty="0" smtClean="0">
                <a:solidFill>
                  <a:srgbClr val="0000E6"/>
                </a:solidFill>
                <a:latin typeface="Courier New" panose="02070309020205020404" pitchFamily="49" charset="0"/>
                <a:cs typeface="Courier New" panose="02070309020205020404" pitchFamily="49" charset="0"/>
              </a:rPr>
              <a:t>private</a:t>
            </a:r>
            <a:r>
              <a:rPr lang="de-CH" sz="1400" dirty="0" smtClean="0">
                <a:latin typeface="Courier New" panose="02070309020205020404" pitchFamily="49" charset="0"/>
                <a:cs typeface="Courier New" panose="02070309020205020404" pitchFamily="49" charset="0"/>
              </a:rPr>
              <a:t> </a:t>
            </a:r>
            <a:r>
              <a:rPr lang="de-CH" sz="1400" dirty="0">
                <a:latin typeface="Courier New" panose="02070309020205020404" pitchFamily="49" charset="0"/>
                <a:cs typeface="Courier New" panose="02070309020205020404" pitchFamily="49" charset="0"/>
              </a:rPr>
              <a:t>Collection&lt;</a:t>
            </a:r>
            <a:r>
              <a:rPr lang="de-CH" sz="1400" dirty="0" err="1">
                <a:latin typeface="Courier New" panose="02070309020205020404" pitchFamily="49" charset="0"/>
                <a:cs typeface="Courier New" panose="02070309020205020404" pitchFamily="49" charset="0"/>
              </a:rPr>
              <a:t>Lecture</a:t>
            </a:r>
            <a:r>
              <a:rPr lang="de-CH" sz="1400" dirty="0">
                <a:latin typeface="Courier New" panose="02070309020205020404" pitchFamily="49" charset="0"/>
                <a:cs typeface="Courier New" panose="02070309020205020404" pitchFamily="49" charset="0"/>
              </a:rPr>
              <a:t>&gt; </a:t>
            </a:r>
            <a:r>
              <a:rPr lang="de-CH" sz="1400" dirty="0" err="1">
                <a:solidFill>
                  <a:srgbClr val="009900"/>
                </a:solidFill>
                <a:latin typeface="Courier New" panose="02070309020205020404" pitchFamily="49" charset="0"/>
                <a:cs typeface="Courier New" panose="02070309020205020404" pitchFamily="49" charset="0"/>
              </a:rPr>
              <a:t>lectureCollection</a:t>
            </a:r>
            <a:r>
              <a:rPr lang="de-CH"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2563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Pitfalls and Best Practices</a:t>
            </a:r>
            <a:br>
              <a:rPr lang="en-US" dirty="0"/>
            </a:br>
            <a:r>
              <a:rPr lang="en-US" b="0" dirty="0" smtClean="0"/>
              <a:t>Cached Entity Collections</a:t>
            </a:r>
            <a:endParaRPr lang="de-CH" b="0" dirty="0"/>
          </a:p>
        </p:txBody>
      </p:sp>
      <p:sp>
        <p:nvSpPr>
          <p:cNvPr id="3" name="Content Placeholder 2"/>
          <p:cNvSpPr>
            <a:spLocks noGrp="1"/>
          </p:cNvSpPr>
          <p:nvPr>
            <p:ph idx="1"/>
          </p:nvPr>
        </p:nvSpPr>
        <p:spPr>
          <a:xfrm>
            <a:off x="683567" y="1376772"/>
            <a:ext cx="8169275" cy="4464495"/>
          </a:xfrm>
        </p:spPr>
        <p:txBody>
          <a:bodyPr/>
          <a:lstStyle/>
          <a:p>
            <a:pPr marL="0" indent="0">
              <a:buNone/>
            </a:pPr>
            <a:r>
              <a:rPr lang="en-GB" dirty="0" smtClean="0"/>
              <a:t>Automatization with Entity Lifecycle Hook </a:t>
            </a:r>
          </a:p>
          <a:p>
            <a:pPr marL="0" indent="0">
              <a:buNone/>
            </a:pPr>
            <a:endParaRPr lang="en-GB" dirty="0" smtClean="0"/>
          </a:p>
          <a:p>
            <a:pPr marL="0" indent="0">
              <a:buNone/>
            </a:pPr>
            <a:r>
              <a:rPr lang="en-GB" dirty="0" smtClean="0"/>
              <a:t>The solutions on the previous slide depend on the user to invoke the right methods when using the entity objects. A better approach is to automate the desired behaviour.</a:t>
            </a:r>
          </a:p>
          <a:p>
            <a:pPr marL="0" indent="0">
              <a:buNone/>
            </a:pPr>
            <a:endParaRPr lang="en-GB" dirty="0"/>
          </a:p>
          <a:p>
            <a:pPr marL="0" indent="0">
              <a:buNone/>
            </a:pPr>
            <a:r>
              <a:rPr lang="en-GB" dirty="0" smtClean="0"/>
              <a:t>We can use a hook to invoke a method every time an entity is removed:</a:t>
            </a:r>
          </a:p>
          <a:p>
            <a:pPr marL="0" indent="0">
              <a:buNone/>
            </a:pPr>
            <a:endParaRPr lang="en-GB" dirty="0" smtClean="0"/>
          </a:p>
          <a:p>
            <a:pPr marL="0" indent="0">
              <a:buNone/>
            </a:pPr>
            <a:endParaRPr lang="en-GB" dirty="0"/>
          </a:p>
        </p:txBody>
      </p:sp>
      <p:sp>
        <p:nvSpPr>
          <p:cNvPr id="5" name="Content Placeholder 2"/>
          <p:cNvSpPr txBox="1">
            <a:spLocks/>
          </p:cNvSpPr>
          <p:nvPr/>
        </p:nvSpPr>
        <p:spPr bwMode="auto">
          <a:xfrm>
            <a:off x="683568" y="3212976"/>
            <a:ext cx="8169275" cy="864096"/>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PreRemove</a:t>
            </a:r>
            <a:r>
              <a:rPr lang="en-US" sz="1400" dirty="0">
                <a:latin typeface="Courier New" panose="02070309020205020404" pitchFamily="49" charset="0"/>
                <a:cs typeface="Courier New" panose="02070309020205020404" pitchFamily="49" charset="0"/>
              </a:rPr>
              <a:t> </a:t>
            </a:r>
            <a:r>
              <a:rPr lang="en-US" sz="1400" dirty="0">
                <a:solidFill>
                  <a:srgbClr val="0000E6"/>
                </a:solidFill>
                <a:latin typeface="Courier New" panose="02070309020205020404" pitchFamily="49" charset="0"/>
                <a:cs typeface="Courier New" panose="02070309020205020404" pitchFamily="49" charset="0"/>
              </a:rPr>
              <a:t>public</a:t>
            </a:r>
            <a:r>
              <a:rPr lang="en-US" sz="1400" dirty="0">
                <a:latin typeface="Courier New" panose="02070309020205020404" pitchFamily="49" charset="0"/>
                <a:cs typeface="Courier New" panose="02070309020205020404" pitchFamily="49" charset="0"/>
              </a:rPr>
              <a:t> </a:t>
            </a:r>
            <a:r>
              <a:rPr lang="en-US" sz="1400" dirty="0">
                <a:solidFill>
                  <a:srgbClr val="0000E6"/>
                </a:solidFill>
                <a:latin typeface="Courier New" panose="02070309020205020404" pitchFamily="49" charset="0"/>
                <a:cs typeface="Courier New" panose="02070309020205020404" pitchFamily="49" charset="0"/>
              </a:rPr>
              <a:t>void</a:t>
            </a:r>
            <a:r>
              <a:rPr lang="en-US" sz="1400"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preRemove</a:t>
            </a:r>
            <a:r>
              <a:rPr lang="en-US" sz="1400" dirty="0">
                <a:latin typeface="Courier New" panose="02070309020205020404" pitchFamily="49" charset="0"/>
                <a:cs typeface="Courier New" panose="02070309020205020404" pitchFamily="49" charset="0"/>
              </a:rPr>
              <a:t>() { </a:t>
            </a:r>
            <a:r>
              <a:rPr lang="en-US" sz="1400" dirty="0" smtClean="0">
                <a:latin typeface="Courier New" panose="02070309020205020404" pitchFamily="49" charset="0"/>
                <a:cs typeface="Courier New" panose="02070309020205020404" pitchFamily="49" charset="0"/>
              </a:rPr>
              <a:t>	</a:t>
            </a:r>
            <a:r>
              <a:rPr lang="en-US" sz="1400" dirty="0" err="1" smtClean="0">
                <a:solidFill>
                  <a:srgbClr val="009900"/>
                </a:solidFill>
                <a:latin typeface="Courier New" panose="02070309020205020404" pitchFamily="49" charset="0"/>
                <a:cs typeface="Courier New" panose="02070309020205020404" pitchFamily="49" charset="0"/>
              </a:rPr>
              <a:t>holdBy</a:t>
            </a:r>
            <a:r>
              <a:rPr lang="en-US" sz="1400" dirty="0" err="1" smtClean="0">
                <a:latin typeface="Courier New" panose="02070309020205020404" pitchFamily="49" charset="0"/>
                <a:cs typeface="Courier New" panose="02070309020205020404" pitchFamily="49" charset="0"/>
              </a:rPr>
              <a:t>.getLectureCollection</a:t>
            </a:r>
            <a:r>
              <a:rPr lang="en-US" sz="1400" dirty="0">
                <a:latin typeface="Courier New" panose="02070309020205020404" pitchFamily="49" charset="0"/>
                <a:cs typeface="Courier New" panose="02070309020205020404" pitchFamily="49" charset="0"/>
              </a:rPr>
              <a:t>().remove(</a:t>
            </a:r>
            <a:r>
              <a:rPr lang="en-US" sz="1400" dirty="0">
                <a:solidFill>
                  <a:srgbClr val="0000E6"/>
                </a:solidFill>
                <a:latin typeface="Courier New" panose="02070309020205020404" pitchFamily="49" charset="0"/>
                <a:cs typeface="Courier New" panose="02070309020205020404" pitchFamily="49" charset="0"/>
              </a:rPr>
              <a:t>this</a:t>
            </a:r>
            <a:r>
              <a:rPr lang="en-US" sz="1400" dirty="0" smtClean="0">
                <a:latin typeface="Courier New" panose="02070309020205020404" pitchFamily="49" charset="0"/>
                <a:cs typeface="Courier New" panose="02070309020205020404" pitchFamily="49" charset="0"/>
              </a:rPr>
              <a:t>);</a:t>
            </a:r>
          </a:p>
          <a:p>
            <a:pPr marL="0" indent="0">
              <a:buFontTx/>
              <a:buNone/>
            </a:pPr>
            <a:r>
              <a:rPr lang="en-US" sz="1400" dirty="0" smtClean="0">
                <a:latin typeface="Courier New" panose="02070309020205020404" pitchFamily="49" charset="0"/>
                <a:cs typeface="Courier New" panose="02070309020205020404" pitchFamily="49" charset="0"/>
              </a:rPr>
              <a:t>}</a:t>
            </a:r>
            <a:endParaRPr lang="de-CH" sz="14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01764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GB" dirty="0" smtClean="0"/>
              <a:t>Pitfalls and Best Practices</a:t>
            </a:r>
            <a:br>
              <a:rPr lang="en-GB" dirty="0" smtClean="0"/>
            </a:br>
            <a:r>
              <a:rPr lang="en-GB" b="0" dirty="0" smtClean="0"/>
              <a:t>Multiple Persistence Units</a:t>
            </a:r>
            <a:endParaRPr lang="en-GB" b="0" dirty="0"/>
          </a:p>
        </p:txBody>
      </p:sp>
      <p:sp>
        <p:nvSpPr>
          <p:cNvPr id="3" name="Content Placeholder 2"/>
          <p:cNvSpPr>
            <a:spLocks noGrp="1"/>
          </p:cNvSpPr>
          <p:nvPr>
            <p:ph idx="1"/>
          </p:nvPr>
        </p:nvSpPr>
        <p:spPr>
          <a:xfrm>
            <a:off x="683567" y="1376772"/>
            <a:ext cx="8169275" cy="4464495"/>
          </a:xfrm>
        </p:spPr>
        <p:txBody>
          <a:bodyPr/>
          <a:lstStyle/>
          <a:p>
            <a:pPr>
              <a:buFont typeface="Wingdings" panose="05000000000000000000" pitchFamily="2" charset="2"/>
              <a:buChar char="§"/>
            </a:pPr>
            <a:r>
              <a:rPr lang="en-GB" dirty="0"/>
              <a:t>Multiple project configurations with different persistence units</a:t>
            </a:r>
          </a:p>
          <a:p>
            <a:pPr>
              <a:buFont typeface="Wingdings" panose="05000000000000000000" pitchFamily="2" charset="2"/>
              <a:buChar char="§"/>
            </a:pPr>
            <a:r>
              <a:rPr lang="en-GB" dirty="0" smtClean="0"/>
              <a:t>Easily switch between local and remote databases</a:t>
            </a:r>
          </a:p>
          <a:p>
            <a:pPr>
              <a:buFont typeface="Wingdings" panose="05000000000000000000" pitchFamily="2" charset="2"/>
              <a:buChar char="§"/>
            </a:pPr>
            <a:r>
              <a:rPr lang="en-GB" dirty="0" smtClean="0"/>
              <a:t>Easily switch </a:t>
            </a:r>
            <a:r>
              <a:rPr lang="en-GB" dirty="0"/>
              <a:t>between </a:t>
            </a:r>
            <a:r>
              <a:rPr lang="en-GB" dirty="0" smtClean="0"/>
              <a:t>different </a:t>
            </a:r>
            <a:r>
              <a:rPr lang="en-GB" dirty="0"/>
              <a:t>database generation </a:t>
            </a:r>
            <a:r>
              <a:rPr lang="en-GB" dirty="0" smtClean="0"/>
              <a:t>strategies</a:t>
            </a:r>
          </a:p>
          <a:p>
            <a:pPr>
              <a:buFont typeface="Wingdings" panose="05000000000000000000" pitchFamily="2" charset="2"/>
              <a:buChar char="§"/>
            </a:pPr>
            <a:endParaRPr lang="en-GB" dirty="0"/>
          </a:p>
          <a:p>
            <a:pPr>
              <a:buFont typeface="Wingdings" panose="05000000000000000000" pitchFamily="2" charset="2"/>
              <a:buChar char="Ø"/>
            </a:pPr>
            <a:endParaRPr lang="en-GB" dirty="0" smtClean="0"/>
          </a:p>
          <a:p>
            <a:pPr>
              <a:buFont typeface="Wingdings" panose="05000000000000000000" pitchFamily="2" charset="2"/>
              <a:buChar char="§"/>
            </a:pPr>
            <a:endParaRPr lang="en-GB" dirty="0"/>
          </a:p>
          <a:p>
            <a:pPr>
              <a:buFont typeface="Wingdings" panose="05000000000000000000" pitchFamily="2" charset="2"/>
              <a:buChar char="§"/>
            </a:pPr>
            <a:endParaRPr lang="en-GB" dirty="0" smtClean="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708920"/>
            <a:ext cx="4631616" cy="2232248"/>
          </a:xfrm>
          <a:prstGeom prst="rect">
            <a:avLst/>
          </a:prstGeom>
        </p:spPr>
      </p:pic>
    </p:spTree>
    <p:extLst>
      <p:ext uri="{BB962C8B-B14F-4D97-AF65-F5344CB8AC3E}">
        <p14:creationId xmlns:p14="http://schemas.microsoft.com/office/powerpoint/2010/main" val="1365459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GB" dirty="0" smtClean="0"/>
              <a:t>Pitfalls and Best Practices</a:t>
            </a:r>
            <a:br>
              <a:rPr lang="en-GB" dirty="0" smtClean="0"/>
            </a:br>
            <a:r>
              <a:rPr lang="en-GB" b="0" dirty="0" smtClean="0"/>
              <a:t>Multithread Environment</a:t>
            </a:r>
            <a:endParaRPr lang="en-GB" b="0" dirty="0"/>
          </a:p>
        </p:txBody>
      </p:sp>
      <p:sp>
        <p:nvSpPr>
          <p:cNvPr id="3" name="Content Placeholder 2"/>
          <p:cNvSpPr>
            <a:spLocks noGrp="1"/>
          </p:cNvSpPr>
          <p:nvPr>
            <p:ph idx="1"/>
          </p:nvPr>
        </p:nvSpPr>
        <p:spPr>
          <a:xfrm>
            <a:off x="683567" y="1376772"/>
            <a:ext cx="8169275" cy="4464495"/>
          </a:xfrm>
        </p:spPr>
        <p:txBody>
          <a:bodyPr/>
          <a:lstStyle/>
          <a:p>
            <a:pPr marL="0" indent="0">
              <a:buNone/>
            </a:pPr>
            <a:r>
              <a:rPr lang="en-GB" dirty="0" smtClean="0"/>
              <a:t>Possible reasons for multiple threads:</a:t>
            </a:r>
          </a:p>
          <a:p>
            <a:pPr>
              <a:buFont typeface="Wingdings" panose="05000000000000000000" pitchFamily="2" charset="2"/>
              <a:buChar char="§"/>
            </a:pPr>
            <a:r>
              <a:rPr lang="en-GB" dirty="0" smtClean="0"/>
              <a:t>Fat clients often use multi-threading, to separate service calls and rendering to avoid freezing windows.</a:t>
            </a:r>
          </a:p>
          <a:p>
            <a:pPr>
              <a:buFont typeface="Wingdings" panose="05000000000000000000" pitchFamily="2" charset="2"/>
              <a:buChar char="§"/>
            </a:pPr>
            <a:r>
              <a:rPr lang="en-GB" dirty="0" smtClean="0"/>
              <a:t>Service / Application-Frameworks may use multi-threading to increase performance, improve response time or enable load balancing</a:t>
            </a:r>
          </a:p>
          <a:p>
            <a:pPr>
              <a:buFont typeface="Wingdings" panose="05000000000000000000" pitchFamily="2" charset="2"/>
              <a:buChar char="§"/>
            </a:pPr>
            <a:r>
              <a:rPr lang="en-GB" dirty="0" smtClean="0"/>
              <a:t>…</a:t>
            </a:r>
          </a:p>
          <a:p>
            <a:pPr>
              <a:buFont typeface="Wingdings" panose="05000000000000000000" pitchFamily="2" charset="2"/>
              <a:buChar char="§"/>
            </a:pPr>
            <a:endParaRPr lang="en-GB" dirty="0"/>
          </a:p>
          <a:p>
            <a:pPr>
              <a:buFont typeface="Wingdings" panose="05000000000000000000" pitchFamily="2" charset="2"/>
              <a:buChar char="§"/>
            </a:pPr>
            <a:endParaRPr lang="en-GB" dirty="0" smtClean="0"/>
          </a:p>
          <a:p>
            <a:pPr marL="0" indent="0">
              <a:buNone/>
            </a:pPr>
            <a:r>
              <a:rPr lang="en-GB" dirty="0" smtClean="0"/>
              <a:t>Note:</a:t>
            </a:r>
          </a:p>
          <a:p>
            <a:pPr>
              <a:buFont typeface="Wingdings" panose="05000000000000000000" pitchFamily="2" charset="2"/>
              <a:buChar char="Ø"/>
            </a:pPr>
            <a:r>
              <a:rPr lang="en-GB" dirty="0" smtClean="0"/>
              <a:t>Entity Manager are not thread-safe</a:t>
            </a:r>
          </a:p>
          <a:p>
            <a:pPr>
              <a:buFont typeface="Wingdings" panose="05000000000000000000" pitchFamily="2" charset="2"/>
              <a:buChar char="Ø"/>
            </a:pPr>
            <a:r>
              <a:rPr lang="en-GB" dirty="0" smtClean="0"/>
              <a:t>Do not </a:t>
            </a:r>
            <a:r>
              <a:rPr lang="en-US" dirty="0" smtClean="0"/>
              <a:t>share entity manager and other JPA objects </a:t>
            </a:r>
            <a:r>
              <a:rPr lang="en-US" dirty="0"/>
              <a:t>among multiple </a:t>
            </a:r>
            <a:r>
              <a:rPr lang="en-US" dirty="0" smtClean="0"/>
              <a:t>threads</a:t>
            </a:r>
          </a:p>
          <a:p>
            <a:pPr>
              <a:buFont typeface="Wingdings" panose="05000000000000000000" pitchFamily="2" charset="2"/>
              <a:buChar char="Ø"/>
            </a:pPr>
            <a:r>
              <a:rPr lang="en-US" dirty="0" smtClean="0"/>
              <a:t>Use transactions to isolate threads operations</a:t>
            </a:r>
          </a:p>
          <a:p>
            <a:pPr>
              <a:buFont typeface="Wingdings" panose="05000000000000000000" pitchFamily="2" charset="2"/>
              <a:buChar char="Ø"/>
            </a:pPr>
            <a:r>
              <a:rPr lang="en-US" dirty="0"/>
              <a:t>Choose adequate </a:t>
            </a:r>
            <a:r>
              <a:rPr lang="en-US" dirty="0" smtClean="0"/>
              <a:t>transaction isolation setting</a:t>
            </a:r>
          </a:p>
          <a:p>
            <a:pPr>
              <a:buFont typeface="Wingdings" panose="05000000000000000000" pitchFamily="2" charset="2"/>
              <a:buChar char="Ø"/>
            </a:pPr>
            <a:r>
              <a:rPr lang="en-US" dirty="0" smtClean="0"/>
              <a:t>Transaction isolation settings are always a trade-off </a:t>
            </a:r>
            <a:r>
              <a:rPr lang="en-US" dirty="0"/>
              <a:t>between accuracy and speed</a:t>
            </a:r>
            <a:r>
              <a:rPr lang="en-US" dirty="0" smtClean="0"/>
              <a:t>.</a:t>
            </a:r>
          </a:p>
          <a:p>
            <a:pPr marL="0" indent="0">
              <a:buNone/>
            </a:pPr>
            <a:endParaRPr lang="en-US" dirty="0" smtClean="0"/>
          </a:p>
          <a:p>
            <a:pPr marL="0" indent="0">
              <a:buNone/>
            </a:pPr>
            <a:r>
              <a:rPr lang="en-US" dirty="0" smtClean="0"/>
              <a:t>Further Reading:</a:t>
            </a:r>
          </a:p>
          <a:p>
            <a:pPr marL="0" indent="0">
              <a:buNone/>
            </a:pPr>
            <a:r>
              <a:rPr lang="de-CH" dirty="0">
                <a:hlinkClick r:id="rId2"/>
              </a:rPr>
              <a:t>http://en.wikipedia.org/wiki/Isolation_%28database_systems%29</a:t>
            </a:r>
            <a:endParaRPr lang="en-US" dirty="0" smtClean="0"/>
          </a:p>
          <a:p>
            <a:pPr>
              <a:buFont typeface="Wingdings" panose="05000000000000000000" pitchFamily="2" charset="2"/>
              <a:buChar char="Ø"/>
            </a:pPr>
            <a:endParaRPr lang="en-GB" dirty="0" smtClean="0"/>
          </a:p>
          <a:p>
            <a:pPr>
              <a:buFont typeface="Wingdings" panose="05000000000000000000" pitchFamily="2" charset="2"/>
              <a:buChar char="Ø"/>
            </a:pPr>
            <a:endParaRPr lang="en-GB" dirty="0" smtClean="0"/>
          </a:p>
          <a:p>
            <a:pPr>
              <a:buFont typeface="Wingdings" panose="05000000000000000000" pitchFamily="2" charset="2"/>
              <a:buChar char="§"/>
            </a:pPr>
            <a:endParaRPr lang="en-GB" dirty="0"/>
          </a:p>
          <a:p>
            <a:pPr>
              <a:buFont typeface="Wingdings" panose="05000000000000000000" pitchFamily="2" charset="2"/>
              <a:buChar char="§"/>
            </a:pPr>
            <a:endParaRPr lang="en-GB" dirty="0" smtClean="0"/>
          </a:p>
          <a:p>
            <a:pPr marL="0" indent="0">
              <a:buNone/>
            </a:pPr>
            <a:endParaRPr lang="en-GB" dirty="0"/>
          </a:p>
        </p:txBody>
      </p:sp>
    </p:spTree>
    <p:extLst>
      <p:ext uri="{BB962C8B-B14F-4D97-AF65-F5344CB8AC3E}">
        <p14:creationId xmlns:p14="http://schemas.microsoft.com/office/powerpoint/2010/main" val="2561957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150"/>
            <a:ext cx="8169275" cy="576610"/>
          </a:xfrm>
        </p:spPr>
        <p:txBody>
          <a:bodyPr/>
          <a:lstStyle/>
          <a:p>
            <a:r>
              <a:rPr lang="en-US" dirty="0"/>
              <a:t>Pitfalls and Best Practices</a:t>
            </a:r>
            <a:br>
              <a:rPr lang="en-US" dirty="0"/>
            </a:br>
            <a:r>
              <a:rPr lang="en-US" b="0" dirty="0" smtClean="0"/>
              <a:t>Tips</a:t>
            </a:r>
            <a:endParaRPr lang="de-CH" dirty="0"/>
          </a:p>
        </p:txBody>
      </p:sp>
      <p:sp>
        <p:nvSpPr>
          <p:cNvPr id="3" name="Content Placeholder 2"/>
          <p:cNvSpPr>
            <a:spLocks noGrp="1"/>
          </p:cNvSpPr>
          <p:nvPr>
            <p:ph idx="1"/>
          </p:nvPr>
        </p:nvSpPr>
        <p:spPr/>
        <p:txBody>
          <a:bodyPr/>
          <a:lstStyle/>
          <a:p>
            <a:pPr>
              <a:spcBef>
                <a:spcPts val="1200"/>
              </a:spcBef>
              <a:buFont typeface="Wingdings" panose="05000000000000000000" pitchFamily="2" charset="2"/>
              <a:buChar char="§"/>
            </a:pPr>
            <a:r>
              <a:rPr lang="en-US" dirty="0"/>
              <a:t>Using multiple entity manager is possible, but more difficult to handle (every entity manager has its own context)</a:t>
            </a:r>
          </a:p>
          <a:p>
            <a:pPr>
              <a:spcBef>
                <a:spcPts val="1200"/>
              </a:spcBef>
              <a:buFont typeface="Wingdings" panose="05000000000000000000" pitchFamily="2" charset="2"/>
              <a:buChar char="§"/>
            </a:pPr>
            <a:r>
              <a:rPr lang="en-US" dirty="0"/>
              <a:t>Entity Manager are not thread-safe: do not share an entity manager among multiple threads</a:t>
            </a:r>
          </a:p>
          <a:p>
            <a:pPr>
              <a:spcBef>
                <a:spcPts val="1200"/>
              </a:spcBef>
              <a:buFont typeface="Wingdings" panose="05000000000000000000" pitchFamily="2" charset="2"/>
              <a:buChar char="§"/>
            </a:pPr>
            <a:r>
              <a:rPr lang="en-US" dirty="0"/>
              <a:t>Always perform modification to entities within transactions</a:t>
            </a:r>
          </a:p>
          <a:p>
            <a:pPr>
              <a:spcBef>
                <a:spcPts val="1200"/>
              </a:spcBef>
              <a:buFont typeface="Wingdings" panose="05000000000000000000" pitchFamily="2" charset="2"/>
              <a:buChar char="§"/>
            </a:pPr>
            <a:r>
              <a:rPr lang="en-US" dirty="0"/>
              <a:t>Note that modifications are not stored to the database before the end of the transaction (commit or flush required)</a:t>
            </a:r>
          </a:p>
          <a:p>
            <a:pPr>
              <a:spcBef>
                <a:spcPts val="1200"/>
              </a:spcBef>
              <a:buFont typeface="Wingdings" panose="05000000000000000000" pitchFamily="2" charset="2"/>
              <a:buChar char="§"/>
            </a:pPr>
            <a:r>
              <a:rPr lang="en-US" dirty="0"/>
              <a:t>Keep in mind that already loaded collections are not automatically updated after an entity removal</a:t>
            </a:r>
          </a:p>
          <a:p>
            <a:pPr>
              <a:spcBef>
                <a:spcPts val="1200"/>
              </a:spcBef>
              <a:buFont typeface="Wingdings" panose="05000000000000000000" pitchFamily="2" charset="2"/>
              <a:buChar char="§"/>
            </a:pPr>
            <a:r>
              <a:rPr lang="en-US" dirty="0"/>
              <a:t>Use JPA transaction features in the logic layer.</a:t>
            </a:r>
          </a:p>
          <a:p>
            <a:pPr>
              <a:spcBef>
                <a:spcPts val="1200"/>
              </a:spcBef>
              <a:buFont typeface="Wingdings" panose="05000000000000000000" pitchFamily="2" charset="2"/>
              <a:buChar char="§"/>
            </a:pPr>
            <a:r>
              <a:rPr lang="en-US" dirty="0"/>
              <a:t>Use only JPQL / JPA in Logic Layer, no SQL</a:t>
            </a:r>
          </a:p>
          <a:p>
            <a:pPr>
              <a:spcBef>
                <a:spcPts val="1200"/>
              </a:spcBef>
              <a:buFont typeface="Wingdings" panose="05000000000000000000" pitchFamily="2" charset="2"/>
              <a:buChar char="§"/>
            </a:pPr>
            <a:r>
              <a:rPr lang="en-US" smtClean="0"/>
              <a:t>Do </a:t>
            </a:r>
            <a:r>
              <a:rPr lang="en-US" dirty="0"/>
              <a:t>not use entities in presentation layer</a:t>
            </a:r>
          </a:p>
          <a:p>
            <a:pPr>
              <a:spcBef>
                <a:spcPts val="1200"/>
              </a:spcBef>
              <a:buFont typeface="Wingdings" panose="05000000000000000000" pitchFamily="2" charset="2"/>
              <a:buChar char="§"/>
            </a:pPr>
            <a:endParaRPr lang="de-CH" dirty="0"/>
          </a:p>
          <a:p>
            <a:pPr>
              <a:spcBef>
                <a:spcPts val="1200"/>
              </a:spcBef>
            </a:pPr>
            <a:endParaRPr lang="de-CH" dirty="0"/>
          </a:p>
        </p:txBody>
      </p:sp>
    </p:spTree>
    <p:extLst>
      <p:ext uri="{BB962C8B-B14F-4D97-AF65-F5344CB8AC3E}">
        <p14:creationId xmlns:p14="http://schemas.microsoft.com/office/powerpoint/2010/main" val="19209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82" y="2984309"/>
            <a:ext cx="959398" cy="69844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80193484"/>
              </p:ext>
            </p:extLst>
          </p:nvPr>
        </p:nvGraphicFramePr>
        <p:xfrm>
          <a:off x="611560" y="2776665"/>
          <a:ext cx="7344816" cy="3042455"/>
        </p:xfrm>
        <a:graphic>
          <a:graphicData uri="http://schemas.openxmlformats.org/drawingml/2006/table">
            <a:tbl>
              <a:tblPr firstRow="1" bandRow="1">
                <a:tableStyleId>{2D5ABB26-0587-4C30-8999-92F81FD0307C}</a:tableStyleId>
              </a:tblPr>
              <a:tblGrid>
                <a:gridCol w="3960440"/>
                <a:gridCol w="3384376"/>
              </a:tblGrid>
              <a:tr h="940367">
                <a:tc>
                  <a:txBody>
                    <a:bodyPr/>
                    <a:lstStyle/>
                    <a:p>
                      <a:r>
                        <a:rPr lang="en-GB" sz="1600" noProof="0" dirty="0" smtClean="0"/>
                        <a:t>Class</a:t>
                      </a:r>
                      <a:endParaRPr lang="en-GB" sz="1600" noProof="0" dirty="0"/>
                    </a:p>
                  </a:txBody>
                  <a:tcPr/>
                </a:tc>
                <a:tc>
                  <a:txBody>
                    <a:bodyPr/>
                    <a:lstStyle/>
                    <a:p>
                      <a:r>
                        <a:rPr lang="en-GB" sz="1600" noProof="0" dirty="0" smtClean="0"/>
                        <a:t/>
                      </a:r>
                      <a:br>
                        <a:rPr lang="en-GB" sz="1600" noProof="0" dirty="0" smtClean="0"/>
                      </a:br>
                      <a:r>
                        <a:rPr lang="en-GB" sz="1600" noProof="0" dirty="0" smtClean="0"/>
                        <a:t>defines the structural attributes</a:t>
                      </a:r>
                      <a:endParaRPr lang="en-GB" sz="1600" noProof="0" dirty="0"/>
                    </a:p>
                  </a:txBody>
                  <a:tcPr/>
                </a:tc>
              </a:tr>
              <a:tr h="1152128">
                <a:tc>
                  <a:txBody>
                    <a:bodyPr/>
                    <a:lstStyle/>
                    <a:p>
                      <a:r>
                        <a:rPr lang="en-GB" sz="1600" noProof="0" dirty="0" smtClean="0"/>
                        <a:t>Association</a:t>
                      </a:r>
                      <a:endParaRPr lang="en-GB" sz="1600" noProof="0" dirty="0"/>
                    </a:p>
                  </a:txBody>
                  <a:tcPr/>
                </a:tc>
                <a:tc>
                  <a:txBody>
                    <a:bodyPr/>
                    <a:lstStyle/>
                    <a:p>
                      <a:r>
                        <a:rPr lang="en-GB" sz="1600" noProof="0" dirty="0" smtClean="0"/>
                        <a:t/>
                      </a:r>
                      <a:br>
                        <a:rPr lang="en-GB" sz="1600" noProof="0" dirty="0" smtClean="0"/>
                      </a:br>
                      <a:r>
                        <a:rPr lang="en-GB" sz="1600" noProof="0" dirty="0" smtClean="0"/>
                        <a:t>defines</a:t>
                      </a:r>
                      <a:r>
                        <a:rPr lang="en-GB" sz="1600" baseline="0" noProof="0" dirty="0" smtClean="0"/>
                        <a:t> the </a:t>
                      </a:r>
                      <a:r>
                        <a:rPr lang="en-GB" sz="1600" noProof="0" dirty="0" smtClean="0"/>
                        <a:t>relationship between classes</a:t>
                      </a:r>
                      <a:endParaRPr lang="en-GB" sz="1600" noProof="0" dirty="0"/>
                    </a:p>
                  </a:txBody>
                  <a:tcPr/>
                </a:tc>
              </a:tr>
              <a:tr h="370840">
                <a:tc>
                  <a:txBody>
                    <a:bodyPr/>
                    <a:lstStyle/>
                    <a:p>
                      <a:r>
                        <a:rPr lang="en-GB" sz="1600" noProof="0" dirty="0" smtClean="0"/>
                        <a:t>Association Class</a:t>
                      </a:r>
                      <a:endParaRPr lang="en-GB" sz="16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t>defines</a:t>
                      </a:r>
                      <a:r>
                        <a:rPr lang="en-GB" sz="1600" baseline="0" noProof="0" dirty="0" smtClean="0"/>
                        <a:t> </a:t>
                      </a:r>
                      <a:r>
                        <a:rPr lang="en-GB" sz="1600" noProof="0" dirty="0" smtClean="0"/>
                        <a:t>association with attributes</a:t>
                      </a:r>
                      <a:endParaRPr lang="en-GB" sz="1600" noProof="0" dirty="0"/>
                    </a:p>
                  </a:txBody>
                  <a:tcPr/>
                </a:tc>
              </a:tr>
              <a:tr h="370840">
                <a:tc>
                  <a:txBody>
                    <a:bodyPr/>
                    <a:lstStyle/>
                    <a:p>
                      <a:endParaRPr lang="en-GB" sz="1600" noProof="0" dirty="0"/>
                    </a:p>
                  </a:txBody>
                  <a:tcPr/>
                </a:tc>
                <a:tc>
                  <a:txBody>
                    <a:bodyPr/>
                    <a:lstStyle/>
                    <a:p>
                      <a:endParaRPr lang="en-GB" sz="1600" noProof="0" dirty="0"/>
                    </a:p>
                  </a:txBody>
                  <a:tcPr/>
                </a:tc>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660" y="4013942"/>
            <a:ext cx="3249728" cy="634654"/>
          </a:xfrm>
          <a:prstGeom prst="rect">
            <a:avLst/>
          </a:prstGeom>
        </p:spPr>
      </p:pic>
      <p:sp>
        <p:nvSpPr>
          <p:cNvPr id="2" name="Title 1"/>
          <p:cNvSpPr>
            <a:spLocks noGrp="1"/>
          </p:cNvSpPr>
          <p:nvPr>
            <p:ph type="title"/>
          </p:nvPr>
        </p:nvSpPr>
        <p:spPr/>
        <p:txBody>
          <a:bodyPr/>
          <a:lstStyle/>
          <a:p>
            <a:r>
              <a:rPr lang="en-GB" dirty="0" smtClean="0"/>
              <a:t>Data </a:t>
            </a:r>
            <a:r>
              <a:rPr lang="en-GB" dirty="0" err="1" smtClean="0"/>
              <a:t>Modeling</a:t>
            </a:r>
            <a:r>
              <a:rPr lang="en-GB" dirty="0" smtClean="0"/>
              <a:t> with UML</a:t>
            </a:r>
            <a:endParaRPr lang="en-GB" dirty="0"/>
          </a:p>
        </p:txBody>
      </p:sp>
      <p:sp>
        <p:nvSpPr>
          <p:cNvPr id="3" name="Content Placeholder 2"/>
          <p:cNvSpPr>
            <a:spLocks noGrp="1"/>
          </p:cNvSpPr>
          <p:nvPr>
            <p:ph idx="1"/>
          </p:nvPr>
        </p:nvSpPr>
        <p:spPr/>
        <p:txBody>
          <a:bodyPr/>
          <a:lstStyle/>
          <a:p>
            <a:pPr marL="0" indent="0">
              <a:buNone/>
            </a:pPr>
            <a:r>
              <a:rPr lang="en-GB" dirty="0" smtClean="0"/>
              <a:t>The goal of data </a:t>
            </a:r>
            <a:r>
              <a:rPr lang="en-GB" dirty="0" err="1" smtClean="0"/>
              <a:t>modeling</a:t>
            </a:r>
            <a:r>
              <a:rPr lang="en-GB" dirty="0" smtClean="0"/>
              <a:t> is to define the data requirements needed for the business cases in the system. We use an UML class diagram to model the data structure of the system. </a:t>
            </a:r>
          </a:p>
          <a:p>
            <a:pPr marL="0" indent="0">
              <a:buNone/>
            </a:pPr>
            <a:endParaRPr lang="en-GB" dirty="0" smtClean="0"/>
          </a:p>
          <a:p>
            <a:pPr marL="0" indent="0">
              <a:buNone/>
            </a:pPr>
            <a:r>
              <a:rPr lang="en-GB" dirty="0" smtClean="0"/>
              <a:t>Elements:</a:t>
            </a:r>
          </a:p>
          <a:p>
            <a:pPr marL="0" indent="0">
              <a:buNone/>
            </a:pPr>
            <a:endParaRPr lang="en-GB"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5229200"/>
            <a:ext cx="3208228" cy="1128252"/>
          </a:xfrm>
          <a:prstGeom prst="rect">
            <a:avLst/>
          </a:prstGeom>
        </p:spPr>
      </p:pic>
    </p:spTree>
    <p:extLst>
      <p:ext uri="{BB962C8B-B14F-4D97-AF65-F5344CB8AC3E}">
        <p14:creationId xmlns:p14="http://schemas.microsoft.com/office/powerpoint/2010/main" val="2179561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0" y="1340768"/>
            <a:ext cx="4495800" cy="4495800"/>
          </a:xfrm>
          <a:prstGeom prst="rect">
            <a:avLst/>
          </a:prstGeom>
        </p:spPr>
      </p:pic>
    </p:spTree>
    <p:extLst>
      <p:ext uri="{BB962C8B-B14F-4D97-AF65-F5344CB8AC3E}">
        <p14:creationId xmlns:p14="http://schemas.microsoft.com/office/powerpoint/2010/main" val="2144291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Data Modeling </a:t>
            </a:r>
            <a:r>
              <a:rPr lang="de-CH" dirty="0" err="1"/>
              <a:t>with</a:t>
            </a:r>
            <a:r>
              <a:rPr lang="de-CH" dirty="0"/>
              <a:t> UML</a:t>
            </a:r>
          </a:p>
        </p:txBody>
      </p:sp>
      <p:sp>
        <p:nvSpPr>
          <p:cNvPr id="3" name="Content Placeholder 2"/>
          <p:cNvSpPr>
            <a:spLocks noGrp="1"/>
          </p:cNvSpPr>
          <p:nvPr>
            <p:ph idx="1"/>
          </p:nvPr>
        </p:nvSpPr>
        <p:spPr/>
        <p:txBody>
          <a:bodyPr/>
          <a:lstStyle/>
          <a:p>
            <a:pPr marL="0" indent="0">
              <a:buNone/>
            </a:pPr>
            <a:r>
              <a:rPr lang="en-GB" dirty="0"/>
              <a:t>Logical Data </a:t>
            </a:r>
            <a:r>
              <a:rPr lang="en-GB" dirty="0" smtClean="0"/>
              <a:t>Model</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r>
              <a:rPr lang="en-GB" dirty="0" smtClean="0"/>
              <a:t>There are many UML editors available:</a:t>
            </a:r>
          </a:p>
          <a:p>
            <a:pPr marL="0" indent="0">
              <a:buNone/>
            </a:pPr>
            <a:endParaRPr lang="en-GB" dirty="0" smtClean="0"/>
          </a:p>
          <a:p>
            <a:pPr marL="0" indent="0">
              <a:buNone/>
            </a:pPr>
            <a:endParaRPr lang="en-GB" dirty="0" smtClean="0"/>
          </a:p>
          <a:p>
            <a:pPr marL="0" indent="0">
              <a:buNone/>
            </a:pPr>
            <a:r>
              <a:rPr lang="en-GB" dirty="0" smtClean="0"/>
              <a:t>Editor:</a:t>
            </a:r>
          </a:p>
          <a:p>
            <a:pPr marL="0" indent="0">
              <a:buNone/>
            </a:pPr>
            <a:r>
              <a:rPr lang="en-GB" dirty="0" smtClean="0">
                <a:hlinkClick r:id="rId3"/>
              </a:rPr>
              <a:t>http://astah.net/editions/community</a:t>
            </a:r>
            <a:endParaRPr lang="en-GB" dirty="0" smtClean="0"/>
          </a:p>
          <a:p>
            <a:pPr marL="0" indent="0">
              <a:buNone/>
            </a:pPr>
            <a:endParaRPr lang="en-GB" dirty="0" smtClean="0"/>
          </a:p>
          <a:p>
            <a:pPr marL="0" indent="0">
              <a:buNone/>
            </a:pPr>
            <a:r>
              <a:rPr lang="en-GB" dirty="0" smtClean="0"/>
              <a:t>List of Unified </a:t>
            </a:r>
            <a:r>
              <a:rPr lang="en-GB" dirty="0" err="1" smtClean="0"/>
              <a:t>Modeling</a:t>
            </a:r>
            <a:r>
              <a:rPr lang="en-GB" dirty="0" smtClean="0"/>
              <a:t> Language tools: </a:t>
            </a:r>
            <a:r>
              <a:rPr lang="en-GB" dirty="0" smtClean="0">
                <a:hlinkClick r:id="rId4"/>
              </a:rPr>
              <a:t>http://en.wikipedia.org/wiki/List_of_Unified_Modeling_Language_tools</a:t>
            </a:r>
            <a:endParaRPr lang="en-GB" dirty="0" smtClean="0"/>
          </a:p>
          <a:p>
            <a:pPr marL="0" indent="0">
              <a:buNone/>
            </a:pPr>
            <a:r>
              <a:rPr lang="en-GB" dirty="0" smtClean="0"/>
              <a:t/>
            </a:r>
            <a:br>
              <a:rPr lang="en-GB" dirty="0" smtClean="0"/>
            </a:br>
            <a:endParaRPr lang="en-GB"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1786446"/>
            <a:ext cx="5012350" cy="2731128"/>
          </a:xfrm>
          <a:prstGeom prst="rect">
            <a:avLst/>
          </a:prstGeom>
        </p:spPr>
      </p:pic>
    </p:spTree>
    <p:extLst>
      <p:ext uri="{BB962C8B-B14F-4D97-AF65-F5344CB8AC3E}">
        <p14:creationId xmlns:p14="http://schemas.microsoft.com/office/powerpoint/2010/main" val="334593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Levels </a:t>
            </a:r>
            <a:r>
              <a:rPr lang="en-GB" dirty="0"/>
              <a:t>of Entity–relationship </a:t>
            </a:r>
            <a:r>
              <a:rPr lang="en-GB" dirty="0" err="1"/>
              <a:t>modeling</a:t>
            </a:r>
            <a:endParaRPr lang="en-GB" dirty="0"/>
          </a:p>
        </p:txBody>
      </p:sp>
      <p:sp>
        <p:nvSpPr>
          <p:cNvPr id="3" name="Content Placeholder 2"/>
          <p:cNvSpPr>
            <a:spLocks noGrp="1"/>
          </p:cNvSpPr>
          <p:nvPr>
            <p:ph idx="1"/>
          </p:nvPr>
        </p:nvSpPr>
        <p:spPr/>
        <p:txBody>
          <a:bodyPr/>
          <a:lstStyle/>
          <a:p>
            <a:pPr>
              <a:spcBef>
                <a:spcPts val="1800"/>
              </a:spcBef>
              <a:buFont typeface="Wingdings" panose="05000000000000000000" pitchFamily="2" charset="2"/>
              <a:buChar char="§"/>
            </a:pPr>
            <a:endParaRPr lang="en-GB" dirty="0" smtClean="0"/>
          </a:p>
          <a:p>
            <a:pPr>
              <a:spcBef>
                <a:spcPts val="1800"/>
              </a:spcBef>
              <a:buFont typeface="Wingdings" panose="05000000000000000000" pitchFamily="2" charset="2"/>
              <a:buChar char="§"/>
            </a:pPr>
            <a:endParaRPr lang="en-GB" dirty="0"/>
          </a:p>
          <a:p>
            <a:pPr>
              <a:spcBef>
                <a:spcPts val="1800"/>
              </a:spcBef>
              <a:buFont typeface="Wingdings" panose="05000000000000000000" pitchFamily="2" charset="2"/>
              <a:buChar char="§"/>
            </a:pPr>
            <a:r>
              <a:rPr lang="en-GB" dirty="0" smtClean="0"/>
              <a:t>Conceptual </a:t>
            </a:r>
            <a:r>
              <a:rPr lang="en-GB" dirty="0"/>
              <a:t>Data Model:</a:t>
            </a:r>
            <a:br>
              <a:rPr lang="en-GB" dirty="0"/>
            </a:br>
            <a:r>
              <a:rPr lang="en-GB" dirty="0" smtClean="0"/>
              <a:t>Overall Scope, Master Data Entities</a:t>
            </a:r>
          </a:p>
          <a:p>
            <a:pPr>
              <a:spcBef>
                <a:spcPts val="1800"/>
              </a:spcBef>
              <a:buFont typeface="Wingdings" panose="05000000000000000000" pitchFamily="2" charset="2"/>
              <a:buChar char="§"/>
            </a:pPr>
            <a:r>
              <a:rPr lang="en-GB" dirty="0" smtClean="0"/>
              <a:t>Logical Data Model</a:t>
            </a:r>
            <a:br>
              <a:rPr lang="en-GB" dirty="0" smtClean="0"/>
            </a:br>
            <a:r>
              <a:rPr lang="en-GB" dirty="0" smtClean="0"/>
              <a:t>Master Data Entities + Operational </a:t>
            </a:r>
            <a:r>
              <a:rPr lang="en-GB" dirty="0"/>
              <a:t>+ Transactional Data Entities</a:t>
            </a:r>
            <a:br>
              <a:rPr lang="en-GB" dirty="0"/>
            </a:br>
            <a:r>
              <a:rPr lang="en-GB" dirty="0" smtClean="0"/>
              <a:t>Independent </a:t>
            </a:r>
            <a:r>
              <a:rPr lang="en-GB" dirty="0"/>
              <a:t>of </a:t>
            </a:r>
            <a:r>
              <a:rPr lang="en-GB" dirty="0" smtClean="0"/>
              <a:t>technology. Domain Model</a:t>
            </a:r>
          </a:p>
          <a:p>
            <a:pPr>
              <a:spcBef>
                <a:spcPts val="1800"/>
              </a:spcBef>
              <a:buFont typeface="Wingdings" panose="05000000000000000000" pitchFamily="2" charset="2"/>
              <a:buChar char="§"/>
            </a:pPr>
            <a:r>
              <a:rPr lang="en-GB" dirty="0"/>
              <a:t>Physical </a:t>
            </a:r>
            <a:r>
              <a:rPr lang="en-GB" dirty="0" smtClean="0"/>
              <a:t>Data Model</a:t>
            </a:r>
            <a:br>
              <a:rPr lang="en-GB" dirty="0" smtClean="0"/>
            </a:br>
            <a:r>
              <a:rPr lang="en-GB" dirty="0" smtClean="0"/>
              <a:t>Fully modelled with all details to produce the database. Dependent of technology. Tables, Indexes, Keys, Constraints.</a:t>
            </a:r>
            <a:endParaRPr lang="en-GB" dirty="0"/>
          </a:p>
          <a:p>
            <a:endParaRPr lang="en-GB" dirty="0"/>
          </a:p>
        </p:txBody>
      </p:sp>
    </p:spTree>
    <p:extLst>
      <p:ext uri="{BB962C8B-B14F-4D97-AF65-F5344CB8AC3E}">
        <p14:creationId xmlns:p14="http://schemas.microsoft.com/office/powerpoint/2010/main" val="298081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408554522"/>
              </p:ext>
            </p:extLst>
          </p:nvPr>
        </p:nvGraphicFramePr>
        <p:xfrm>
          <a:off x="755577" y="1397000"/>
          <a:ext cx="7704855" cy="3596640"/>
        </p:xfrm>
        <a:graphic>
          <a:graphicData uri="http://schemas.openxmlformats.org/drawingml/2006/table">
            <a:tbl>
              <a:tblPr firstRow="1" bandRow="1">
                <a:tableStyleId>{2D5ABB26-0587-4C30-8999-92F81FD0307C}</a:tableStyleId>
              </a:tblPr>
              <a:tblGrid>
                <a:gridCol w="2568285"/>
                <a:gridCol w="2568285"/>
                <a:gridCol w="2568285"/>
              </a:tblGrid>
              <a:tr h="370840">
                <a:tc>
                  <a:txBody>
                    <a:bodyPr/>
                    <a:lstStyle/>
                    <a:p>
                      <a:r>
                        <a:rPr lang="en-GB" sz="1600" b="1" dirty="0" smtClean="0"/>
                        <a:t>Conceptual Data Model</a:t>
                      </a:r>
                      <a:endParaRPr lang="en-GB" sz="1600" b="1" dirty="0"/>
                    </a:p>
                  </a:txBody>
                  <a:tcPr/>
                </a:tc>
                <a:tc>
                  <a:txBody>
                    <a:bodyPr/>
                    <a:lstStyle/>
                    <a:p>
                      <a:r>
                        <a:rPr lang="en-GB" sz="1600" b="1" dirty="0" smtClean="0"/>
                        <a:t>Logical Data Model</a:t>
                      </a:r>
                      <a:endParaRPr lang="en-GB" sz="1600" b="1" dirty="0"/>
                    </a:p>
                  </a:txBody>
                  <a:tcPr/>
                </a:tc>
                <a:tc>
                  <a:txBody>
                    <a:bodyPr/>
                    <a:lstStyle/>
                    <a:p>
                      <a:r>
                        <a:rPr lang="en-GB" sz="1600" b="1" dirty="0" smtClean="0"/>
                        <a:t>Physical Data</a:t>
                      </a:r>
                      <a:r>
                        <a:rPr lang="en-GB" sz="1600" b="1" baseline="0" dirty="0" smtClean="0"/>
                        <a:t> Model</a:t>
                      </a:r>
                      <a:endParaRPr lang="en-GB" sz="1600" b="1" dirty="0"/>
                    </a:p>
                  </a:txBody>
                  <a:tcPr/>
                </a:tc>
              </a:tr>
              <a:tr h="370840">
                <a:tc>
                  <a:txBody>
                    <a:bodyPr/>
                    <a:lstStyle/>
                    <a:p>
                      <a:r>
                        <a:rPr lang="en-GB" sz="1600" dirty="0" smtClean="0"/>
                        <a:t>Overall Scope</a:t>
                      </a:r>
                      <a:endParaRPr lang="en-GB" sz="1600" dirty="0"/>
                    </a:p>
                  </a:txBody>
                  <a:tcPr/>
                </a:tc>
                <a:tc>
                  <a:txBody>
                    <a:bodyPr/>
                    <a:lstStyle/>
                    <a:p>
                      <a:endParaRPr lang="en-GB" dirty="0"/>
                    </a:p>
                  </a:txBody>
                  <a:tcPr/>
                </a:tc>
                <a:tc>
                  <a:txBody>
                    <a:bodyPr/>
                    <a:lstStyle/>
                    <a:p>
                      <a:r>
                        <a:rPr lang="en-GB" dirty="0" smtClean="0"/>
                        <a:t>Fully modelled with all details to produce the database</a:t>
                      </a:r>
                      <a:endParaRPr lang="en-GB" dirty="0"/>
                    </a:p>
                  </a:txBody>
                  <a:tcPr/>
                </a:tc>
              </a:tr>
              <a:tr h="370840">
                <a:tc>
                  <a:txBody>
                    <a:bodyPr/>
                    <a:lstStyle/>
                    <a:p>
                      <a:endParaRPr lang="en-GB"/>
                    </a:p>
                  </a:txBody>
                  <a:tcPr/>
                </a:tc>
                <a:tc>
                  <a:txBody>
                    <a:bodyPr/>
                    <a:lstStyle/>
                    <a:p>
                      <a:r>
                        <a:rPr lang="en-GB" dirty="0" smtClean="0"/>
                        <a:t>Independent of technology</a:t>
                      </a:r>
                      <a:endParaRPr lang="en-GB" dirty="0"/>
                    </a:p>
                  </a:txBody>
                  <a:tcPr/>
                </a:tc>
                <a:tc>
                  <a:txBody>
                    <a:bodyPr/>
                    <a:lstStyle/>
                    <a:p>
                      <a:r>
                        <a:rPr lang="en-GB" dirty="0" smtClean="0"/>
                        <a:t>Dependent of technology</a:t>
                      </a:r>
                      <a:endParaRPr lang="en-GB" dirty="0"/>
                    </a:p>
                  </a:txBody>
                  <a:tcPr/>
                </a:tc>
              </a:tr>
              <a:tr h="370840">
                <a:tc>
                  <a:txBody>
                    <a:bodyPr/>
                    <a:lstStyle/>
                    <a:p>
                      <a:r>
                        <a:rPr lang="en-GB" dirty="0" smtClean="0"/>
                        <a:t>Master Data Entities + Operational + Transactional Data Entities</a:t>
                      </a:r>
                      <a:endParaRPr lang="en-GB" dirty="0"/>
                    </a:p>
                  </a:txBody>
                  <a:tcPr/>
                </a:tc>
                <a:tc>
                  <a:txBody>
                    <a:bodyPr/>
                    <a:lstStyle/>
                    <a:p>
                      <a:r>
                        <a:rPr lang="en-GB" dirty="0" smtClean="0"/>
                        <a:t>Master Data Entities + Operational + Transactional Data Entities</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67950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Implementation </a:t>
            </a:r>
            <a:r>
              <a:rPr lang="de-CH" dirty="0" err="1"/>
              <a:t>as</a:t>
            </a:r>
            <a:r>
              <a:rPr lang="de-CH" dirty="0"/>
              <a:t> Relational </a:t>
            </a:r>
            <a:r>
              <a:rPr lang="de-CH" dirty="0" smtClean="0"/>
              <a:t>Schema</a:t>
            </a:r>
            <a:endParaRPr lang="de-CH" dirty="0"/>
          </a:p>
        </p:txBody>
      </p:sp>
      <p:sp>
        <p:nvSpPr>
          <p:cNvPr id="3" name="Content Placeholder 2"/>
          <p:cNvSpPr>
            <a:spLocks noGrp="1"/>
          </p:cNvSpPr>
          <p:nvPr>
            <p:ph idx="1"/>
          </p:nvPr>
        </p:nvSpPr>
        <p:spPr>
          <a:xfrm>
            <a:off x="647700" y="1412777"/>
            <a:ext cx="8169275" cy="648072"/>
          </a:xfrm>
        </p:spPr>
        <p:txBody>
          <a:bodyPr/>
          <a:lstStyle/>
          <a:p>
            <a:pPr marL="0" indent="0">
              <a:buNone/>
            </a:pPr>
            <a:r>
              <a:rPr lang="en-GB" dirty="0" smtClean="0"/>
              <a:t>The relational Schema is a common way to implement a logical data model. We can use SQL DDL or the user interface of a DBMS to create the schema.</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623" y="2208660"/>
            <a:ext cx="4703841" cy="4070483"/>
          </a:xfrm>
          <a:prstGeom prst="rect">
            <a:avLst/>
          </a:prstGeom>
        </p:spPr>
      </p:pic>
      <p:sp>
        <p:nvSpPr>
          <p:cNvPr id="6" name="Content Placeholder 2"/>
          <p:cNvSpPr txBox="1">
            <a:spLocks/>
          </p:cNvSpPr>
          <p:nvPr/>
        </p:nvSpPr>
        <p:spPr bwMode="auto">
          <a:xfrm>
            <a:off x="611560" y="2276872"/>
            <a:ext cx="343306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a:lstStyle>
          <a:p>
            <a:pPr marL="0" indent="0">
              <a:buFontTx/>
              <a:buNone/>
            </a:pPr>
            <a:r>
              <a:rPr lang="en-GB" kern="0" dirty="0" smtClean="0"/>
              <a:t>Creating a physical data model for a database:</a:t>
            </a:r>
            <a:br>
              <a:rPr lang="en-GB" kern="0" dirty="0" smtClean="0"/>
            </a:br>
            <a:endParaRPr lang="en-GB" kern="0" dirty="0" smtClean="0"/>
          </a:p>
          <a:p>
            <a:pPr>
              <a:spcAft>
                <a:spcPts val="1800"/>
              </a:spcAft>
              <a:buFont typeface="Wingdings" panose="05000000000000000000" pitchFamily="2" charset="2"/>
              <a:buChar char="§"/>
            </a:pPr>
            <a:r>
              <a:rPr lang="en-GB" kern="0" dirty="0" smtClean="0"/>
              <a:t>define all details to produce database</a:t>
            </a:r>
          </a:p>
          <a:p>
            <a:pPr>
              <a:spcAft>
                <a:spcPts val="1800"/>
              </a:spcAft>
              <a:buFont typeface="Wingdings" panose="05000000000000000000" pitchFamily="2" charset="2"/>
              <a:buChar char="§"/>
            </a:pPr>
            <a:r>
              <a:rPr lang="en-GB" kern="0" dirty="0" smtClean="0"/>
              <a:t>map m:n relationships to associative tables</a:t>
            </a:r>
          </a:p>
          <a:p>
            <a:pPr>
              <a:spcAft>
                <a:spcPts val="1800"/>
              </a:spcAft>
              <a:buFont typeface="Wingdings" panose="05000000000000000000" pitchFamily="2" charset="2"/>
              <a:buChar char="§"/>
            </a:pPr>
            <a:r>
              <a:rPr lang="en-GB" kern="0" dirty="0" smtClean="0"/>
              <a:t>define PK, FK and indexes</a:t>
            </a:r>
          </a:p>
          <a:p>
            <a:pPr>
              <a:lnSpc>
                <a:spcPct val="150000"/>
              </a:lnSpc>
              <a:spcAft>
                <a:spcPts val="1800"/>
              </a:spcAft>
              <a:buFont typeface="Wingdings" panose="05000000000000000000" pitchFamily="2" charset="2"/>
              <a:buChar char="§"/>
            </a:pPr>
            <a:r>
              <a:rPr lang="en-GB" kern="0" dirty="0"/>
              <a:t>….</a:t>
            </a:r>
          </a:p>
          <a:p>
            <a:pPr>
              <a:buFont typeface="Wingdings" panose="05000000000000000000" pitchFamily="2" charset="2"/>
              <a:buChar char="§"/>
            </a:pPr>
            <a:endParaRPr lang="en-GB" kern="0" dirty="0" smtClean="0"/>
          </a:p>
          <a:p>
            <a:pPr>
              <a:buFont typeface="Wingdings" panose="05000000000000000000" pitchFamily="2" charset="2"/>
              <a:buChar char="§"/>
            </a:pPr>
            <a:endParaRPr lang="en-GB" kern="0" dirty="0"/>
          </a:p>
        </p:txBody>
      </p:sp>
    </p:spTree>
    <p:extLst>
      <p:ext uri="{BB962C8B-B14F-4D97-AF65-F5344CB8AC3E}">
        <p14:creationId xmlns:p14="http://schemas.microsoft.com/office/powerpoint/2010/main" val="850138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Implementation </a:t>
            </a:r>
            <a:r>
              <a:rPr lang="de-CH" dirty="0" err="1"/>
              <a:t>as</a:t>
            </a:r>
            <a:r>
              <a:rPr lang="de-CH" dirty="0"/>
              <a:t> Relational Schema</a:t>
            </a:r>
          </a:p>
        </p:txBody>
      </p:sp>
      <p:sp>
        <p:nvSpPr>
          <p:cNvPr id="3" name="Content Placeholder 2"/>
          <p:cNvSpPr>
            <a:spLocks noGrp="1"/>
          </p:cNvSpPr>
          <p:nvPr>
            <p:ph idx="1"/>
          </p:nvPr>
        </p:nvSpPr>
        <p:spPr/>
        <p:txBody>
          <a:bodyPr/>
          <a:lstStyle/>
          <a:p>
            <a:pPr marL="0" indent="0">
              <a:buNone/>
            </a:pPr>
            <a:r>
              <a:rPr lang="en-US" dirty="0" smtClean="0"/>
              <a:t>Tips:</a:t>
            </a:r>
          </a:p>
          <a:p>
            <a:pPr>
              <a:spcBef>
                <a:spcPts val="1800"/>
              </a:spcBef>
              <a:buFont typeface="Wingdings" panose="05000000000000000000" pitchFamily="2" charset="2"/>
              <a:buChar char="§"/>
            </a:pPr>
            <a:r>
              <a:rPr lang="en-US" dirty="0" smtClean="0"/>
              <a:t>Associative tables with attributes: add </a:t>
            </a:r>
            <a:r>
              <a:rPr lang="en-US" dirty="0" err="1" smtClean="0"/>
              <a:t>autonumber</a:t>
            </a:r>
            <a:r>
              <a:rPr lang="en-US" dirty="0" smtClean="0"/>
              <a:t> field and create artificial primary key (Surrogate Key)</a:t>
            </a:r>
          </a:p>
          <a:p>
            <a:pPr>
              <a:spcBef>
                <a:spcPts val="1800"/>
              </a:spcBef>
              <a:buFont typeface="Wingdings" panose="05000000000000000000" pitchFamily="2" charset="2"/>
              <a:buChar char="§"/>
            </a:pPr>
            <a:r>
              <a:rPr lang="en-US" dirty="0" smtClean="0"/>
              <a:t>Pure associative tables without any attributes: use FKs as primary key (Compound Key) -&gt; no extra relationship class needed</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180779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Refresher: JPA / ORM Basics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40905" y="1547170"/>
            <a:ext cx="5778791" cy="4330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250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05042611175985034679&quot; ShowField=&quot;false&quot; /&gt;&#10;        &lt;Field Id=&quot;2010011411175985034680&quot; ShowField=&quot;false&quot; /&gt;&#10;        &lt;Field Id=&quot;2010011411175985034681&quot; ShowField=&quot;fals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owerPoint Präsentation Farb"/>
  <p:tag name="OAWWIZARDSTEPS" val="0|1"/>
  <p:tag name="ZOAWLANGID" val="2057"/>
  <p:tag name="OAWDOCPROPSOURCE" val="&lt;DocProps&gt;&lt;DocProp UID=&quot;2002122011014149059130932&quot; EntryUID=&quot;2014101709142078881939&quot;&gt;&lt;Field Name=&quot;IDName&quot; Value=&quot;4.0. Hochschule Luzern - Informatik, Suurstoffi 8, Rotkreuz&quot;/&gt;&lt;Field Name=&quot;Address1&quot; Value=&quot;&quot;/&gt;&lt;Field Name=&quot;Address2&quot; Value=&quot;Suurstoffi 8, CH-6343 Rotkreuz&quot;/&gt;&lt;Field Name=&quot;Address3&quot; Value=&quot;T +41 41 757 68 11&quot;/&gt;&lt;Field Name=&quot;Address4&quot; Value=&quot;www.hslu.ch, informatik@hslu.ch&quot;/&gt;&lt;Field Name=&quot;LogoLarge&quot; Value=&quot;%Logos%\hslu_e.in.g.2100.500.wmf&quot;/&gt;&lt;Field Name=&quot;LogoSmall&quot; Value=&quot;%Logos%\hslu_e.in.k.2100.250.wmf&quot;/&gt;&lt;Field Name=&quot;City&quot; Value=&quot;Lucerne&quot;/&gt;&lt;Field Name=&quot;LogoFooter&quot; Value=&quot;%Logos%\hslu_allgemeinefqm.f.2100.200.wmf&quot;/&gt;&lt;Field Name=&quot;LogoPpt1&quot; Value=&quot;%Logos%\Powerpoint\titelmaster\hslu_e.in.tm.2540.1905.wmf&quot;/&gt;&lt;Field Name=&quot;LogoPpt2&quot; Value=&quot;%Logos%\Powerpoint\folienmaster\hslu_e.in.fm.2540.1905.wmf&quot;/&gt;&lt;Field Name=&quot;LogoOhneEFQM&quot; Value=&quot;%Logos%\hslu_allgemeinefqm.f.2100.200.wmf&quot;/&gt;&lt;Field Name=&quot;LogoPpt3&quot; Value=&quot;%Logos%\Powerpoint\folienmaster\hslu_e.in.f.fm.2540.1905.wmf&quot;/&gt;&lt;Field Name=&quot;Data_UID&quot; Value=&quot;2014101709142078881939&quot;/&gt;&lt;Field Name=&quot;Field_Name&quot; Value=&quot;City&quot;/&gt;&lt;Field Name=&quot;Field_UID&quot; Value=&quot;2004030313030558705547&quot;/&gt;&lt;Field Name=&quot;ML_LCID&quot; Value=&quot;2057&quot;/&gt;&lt;Field Name=&quot;ML_Value&quot; Value=&quot;Lucerne&quot;/&gt;&lt;/DocProp&gt;&lt;DocProp UID=&quot;200212191811121321310321301031x&quot; EntryUID=&quot;8534771000649&quot;&gt;&lt;Field Name=&quot;IDName&quot; Value=&quot;Christen Roland, Wissenschaftlicher Mitarbeiter , TA.CCD3S&quot;/&gt;&lt;Field Name=&quot;Name&quot; Value=&quot;Roland Christen&quot;/&gt;&lt;Field Name=&quot;DirectPhone&quot; Value=&quot;+41 41 349 33 84&quot;/&gt;&lt;Field Name=&quot;Additive&quot; Value=&quot;Research and Development&amp;#xA;CC Distributed Secure Software Systems&quot;/&gt;&lt;Field Name=&quot;OrganisationUnit&quot; Value=&quot;Lucerne University of&amp;#xA;Applied Sciences and Arts&quot;/&gt;&lt;Field Name=&quot;EMail&quot; Value=&quot;roland.christen@hslu.ch&quot;/&gt;&lt;Field Name=&quot;Function&quot; Value=&quot;Research Associate&quot;/&gt;&lt;Field Name=&quot;SignatureHighResBW&quot; Value=&quot;&quot;/&gt;&lt;Field Name=&quot;SchoolPart&quot; Value=&quot;Engineering and Architecture&quot;/&gt;&lt;Field Name=&quot;Data_UID&quot; Value=&quot;8534771000649&quot;/&gt;&lt;Field Name=&quot;Field_Name&quot; Value=&quot;SchoolPart&quot;/&gt;&lt;Field Name=&quot;Field_UID&quot; Value=&quot;2007073115340465971019&quot;/&gt;&lt;Field Name=&quot;ML_LCID&quot; Value=&quot;2057&quot;/&gt;&lt;Field Name=&quot;ML_Value&quot; Value=&quot;Engineering and Architecture&quot;/&gt;&lt;/DocProp&gt;&lt;DocProp UID=&quot;2002122010583847234010578&quot; EntryUID=&quot;8534771000649&quot;&gt;&lt;Field Name=&quot;IDName&quot; Value=&quot;Christen Roland, Wissenschaftlicher Mitarbeiter , TA.CCD3S&quot;/&gt;&lt;Field Name=&quot;Name&quot; Value=&quot;Roland Christen&quot;/&gt;&lt;Field Name=&quot;DirectPhone&quot; Value=&quot;+41 41 349 33 84&quot;/&gt;&lt;Field Name=&quot;Additive&quot; Value=&quot;Research and Development&amp;#xA;CC Distributed Secure Software Systems&quot;/&gt;&lt;Field Name=&quot;OrganisationUnit&quot; Value=&quot;Lucerne University of&amp;#xA;Applied Sciences and Arts&quot;/&gt;&lt;Field Name=&quot;EMail&quot; Value=&quot;roland.christen@hslu.ch&quot;/&gt;&lt;Field Name=&quot;Function&quot; Value=&quot;Research Associate&quot;/&gt;&lt;Field Name=&quot;SignatureHighResBW&quot; Value=&quot;&quot;/&gt;&lt;Field Name=&quot;SchoolPart&quot; Value=&quot;Engineering and Architecture&quot;/&gt;&lt;Field Name=&quot;Data_UID&quot; Value=&quot;8534771000649&quot;/&gt;&lt;Field Name=&quot;Field_Name&quot; Value=&quot;SchoolPart&quot;/&gt;&lt;Field Name=&quot;Field_UID&quot; Value=&quot;2007073115340465971019&quot;/&gt;&lt;Field Name=&quot;ML_LCID&quot; Value=&quot;2057&quot;/&gt;&lt;Field Name=&quot;ML_Value&quot; Value=&quot;Engineering and Architecture&quot;/&gt;&lt;/DocProp&gt;&lt;DocProp UID=&quot;2003061115381095709037&quot; EntryUID=&quot;2003121817293296325874&quot;&gt;&lt;Field Name=&quot;IDName&quot; Value=&quot;(Leer)&quot;/&gt;&lt;/DocProp&gt;&lt;DocProp UID=&quot;2006040509495284662868&quot; EntryUID=&quot;8534771000649&quot;&gt;&lt;Field Name=&quot;IDName&quot; Value=&quot;Christen Roland, Wissenschaftlicher Mitarbeiter , TA.CCD3S&quot;/&gt;&lt;Field Name=&quot;Name&quot; Value=&quot;Roland Christen&quot;/&gt;&lt;Field Name=&quot;DirectPhone&quot; Value=&quot;+41 41 349 33 84&quot;/&gt;&lt;Field Name=&quot;Additive&quot; Value=&quot;Research and Development&amp;#xA;CC Distributed Secure Software Systems&quot;/&gt;&lt;Field Name=&quot;OrganisationUnit&quot; Value=&quot;Lucerne University of&amp;#xA;Applied Sciences and Arts&quot;/&gt;&lt;Field Name=&quot;EMail&quot; Value=&quot;roland.christen@hslu.ch&quot;/&gt;&lt;Field Name=&quot;Function&quot; Value=&quot;Research Associate&quot;/&gt;&lt;Field Name=&quot;SignatureHighResBW&quot; Value=&quot;&quot;/&gt;&lt;Field Name=&quot;SchoolPart&quot; Value=&quot;Engineering and Architecture&quot;/&gt;&lt;Field Name=&quot;Data_UID&quot; Value=&quot;8534771000649&quot;/&gt;&lt;Field Name=&quot;Field_Name&quot; Value=&quot;SchoolPart&quot;/&gt;&lt;Field Name=&quot;Field_UID&quot; Value=&quot;2007073115340465971019&quot;/&gt;&lt;Field Name=&quot;ML_LCID&quot; Value=&quot;2057&quot;/&gt;&lt;Field Name=&quot;ML_Value&quot; Value=&quot;Engineering and Architecture&quot;/&gt;&lt;/DocProp&gt;&lt;/DocProps&gt;&#10;"/>
  <p:tag name="OFFICEATWORKPRESENTATIONPROJECTID" val="HSLUCH"/>
</p:tagLst>
</file>

<file path=ppt/tags/tag10.xml><?xml version="1.0" encoding="utf-8"?>
<p:tagLst xmlns:a="http://schemas.openxmlformats.org/drawingml/2006/main" xmlns:r="http://schemas.openxmlformats.org/officeDocument/2006/relationships" xmlns:p="http://schemas.openxmlformats.org/presentationml/2006/main">
  <p:tag name="ZOAWCODE" val="200212191811121321310321301031x.Function"/>
  <p:tag name="ZOAWTYPE" val="Text"/>
  <p:tag name="OFFICATWORKEXPRESSIONTAG" val="Research Associate"/>
</p:tagLst>
</file>

<file path=ppt/tags/tag11.xml><?xml version="1.0" encoding="utf-8"?>
<p:tagLst xmlns:a="http://schemas.openxmlformats.org/drawingml/2006/main" xmlns:r="http://schemas.openxmlformats.org/officeDocument/2006/relationships" xmlns:p="http://schemas.openxmlformats.org/presentationml/2006/main">
  <p:tag name="ZOAWCODE" val="Language.Doc.Telephone"/>
  <p:tag name="ZOAWTYPE" val="Text"/>
  <p:tag name="OFFICATWORKEXPRESSIONTAG" val="T direct"/>
</p:tagLst>
</file>

<file path=ppt/tags/tag12.xml><?xml version="1.0" encoding="utf-8"?>
<p:tagLst xmlns:a="http://schemas.openxmlformats.org/drawingml/2006/main" xmlns:r="http://schemas.openxmlformats.org/officeDocument/2006/relationships" xmlns:p="http://schemas.openxmlformats.org/presentationml/2006/main">
  <p:tag name="ZOAWCODE" val="200212191811121321310321301031x.DirectPhone"/>
  <p:tag name="ZOAWTYPE" val="Text"/>
  <p:tag name="OFFICATWORKEXPRESSIONTAG" val="+41 41 349 33 84"/>
</p:tagLst>
</file>

<file path=ppt/tags/tag13.xml><?xml version="1.0" encoding="utf-8"?>
<p:tagLst xmlns:a="http://schemas.openxmlformats.org/drawingml/2006/main" xmlns:r="http://schemas.openxmlformats.org/officeDocument/2006/relationships" xmlns:p="http://schemas.openxmlformats.org/presentationml/2006/main">
  <p:tag name="ZOAWCODE" val="200212191811121321310321301031x.EMail"/>
  <p:tag name="ZOAWTYPE" val="Text"/>
  <p:tag name="OFFICATWORKEXPRESSIONTAG" val="roland.christen@hslu.ch"/>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Click to edit Master subtitle style"/>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16.03.2016"/>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xml><?xml version="1.0" encoding="utf-8"?>
<p:tagLst xmlns:a="http://schemas.openxmlformats.org/drawingml/2006/main" xmlns:r="http://schemas.openxmlformats.org/officeDocument/2006/relationships" xmlns:p="http://schemas.openxmlformats.org/presentationml/2006/main">
  <p:tag name="ZOAWCODE" val="2002122011014149059130932.LogoPpt3"/>
  <p:tag name="ZOAWTYPE" val="Image"/>
  <p:tag name="ZOAWSESSIONUID" val="2016031620272047568829"/>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 16.03.2016"/>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 16.03.2016"/>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 16.03.2016"/>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 16.03.2016"/>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 16.03.2016"/>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 16.03.2016"/>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 16.03.2016"/>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 16.03.2016"/>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 16.03.2016"/>
</p:tagLst>
</file>

<file path=ppt/tags/tag5.xml><?xml version="1.0" encoding="utf-8"?>
<p:tagLst xmlns:a="http://schemas.openxmlformats.org/drawingml/2006/main" xmlns:r="http://schemas.openxmlformats.org/officeDocument/2006/relationships" xmlns:p="http://schemas.openxmlformats.org/presentationml/2006/main">
  <p:tag name="ZOAWCODE" val="Language.Doc.Page.Powerpoint"/>
  <p:tag name="ZOAWTYPE" val="Text"/>
  <p:tag name="OFFICATWORKEXPRESSIONTAG" val="Folie"/>
</p:tagLst>
</file>

<file path=ppt/tags/tag6.xml><?xml version="1.0" encoding="utf-8"?>
<p:tagLst xmlns:a="http://schemas.openxmlformats.org/drawingml/2006/main" xmlns:r="http://schemas.openxmlformats.org/officeDocument/2006/relationships" xmlns:p="http://schemas.openxmlformats.org/presentationml/2006/main">
  <p:tag name="ZOAWCODE" val="Language.Doc.Page.Powerpoint"/>
  <p:tag name="ZOAWTYPE" val="Text"/>
  <p:tag name="OFFICATWORKEXPRESSIONTAG" val="Folie"/>
</p:tagLst>
</file>

<file path=ppt/tags/tag7.xml><?xml version="1.0" encoding="utf-8"?>
<p:tagLst xmlns:a="http://schemas.openxmlformats.org/drawingml/2006/main" xmlns:r="http://schemas.openxmlformats.org/officeDocument/2006/relationships" xmlns:p="http://schemas.openxmlformats.org/presentationml/2006/main">
  <p:tag name="ZOAWCODE" val="2002122011014149059130932.LogoPpt1"/>
  <p:tag name="ZOAWTYPE" val="Image"/>
  <p:tag name="ZOAWSESSIONUID" val="2016031620272050903175"/>
</p:tagLst>
</file>

<file path=ppt/tags/tag8.xml><?xml version="1.0" encoding="utf-8"?>
<p:tagLst xmlns:a="http://schemas.openxmlformats.org/drawingml/2006/main" xmlns:r="http://schemas.openxmlformats.org/officeDocument/2006/relationships" xmlns:p="http://schemas.openxmlformats.org/presentationml/2006/main">
  <p:tag name="ZOAWCODE" val="200212191811121321310321301031x.Additive"/>
  <p:tag name="ZOAWTYPE" val="Text"/>
  <p:tag name="OFFICATWORKEXPRESSIONTAG" val="Research and Development&#10;CC Distributed Secure Software Systems"/>
</p:tagLst>
</file>

<file path=ppt/tags/tag9.xml><?xml version="1.0" encoding="utf-8"?>
<p:tagLst xmlns:a="http://schemas.openxmlformats.org/drawingml/2006/main" xmlns:r="http://schemas.openxmlformats.org/officeDocument/2006/relationships" xmlns:p="http://schemas.openxmlformats.org/presentationml/2006/main">
  <p:tag name="ZOAWCODE" val="200212191811121321310321301031x.Name"/>
  <p:tag name="ZOAWTYPE" val="Text"/>
  <p:tag name="OFFICATWORKEXPRESSIONTAG" val="Roland Christen"/>
</p:tagLst>
</file>

<file path=ppt/theme/theme1.xml><?xml version="1.0" encoding="utf-8"?>
<a:theme xmlns:a="http://schemas.openxmlformats.org/drawingml/2006/main" name="Default Design">
  <a:themeElements>
    <a:clrScheme name="hslu">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7F7F7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1693</Words>
  <Application>Microsoft Office PowerPoint</Application>
  <PresentationFormat>On-screen Show (4:3)</PresentationFormat>
  <Paragraphs>316</Paragraphs>
  <Slides>30</Slides>
  <Notes>14</Notes>
  <HiddenSlides>2</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Persistence with JPA Module: APPE</vt:lpstr>
      <vt:lpstr>Agenda</vt:lpstr>
      <vt:lpstr>Data Modeling with UML</vt:lpstr>
      <vt:lpstr>Data Modeling with UML</vt:lpstr>
      <vt:lpstr>Levels of Entity–relationship modeling</vt:lpstr>
      <vt:lpstr>PowerPoint Presentation</vt:lpstr>
      <vt:lpstr>Implementation as Relational Schema</vt:lpstr>
      <vt:lpstr>Implementation as Relational Schema</vt:lpstr>
      <vt:lpstr>Refresher: JPA / ORM Basics</vt:lpstr>
      <vt:lpstr>Refresher: JPA / ORM Basics</vt:lpstr>
      <vt:lpstr>Refresher: JPA / ORM Basics</vt:lpstr>
      <vt:lpstr>Creating the Persistence Layer</vt:lpstr>
      <vt:lpstr>PowerPoint Presentation</vt:lpstr>
      <vt:lpstr>CRUD Operations  with referenced Entities</vt:lpstr>
      <vt:lpstr>CRUD Operations  with referenced Entities</vt:lpstr>
      <vt:lpstr>CRUD Operations  with referenced Entities</vt:lpstr>
      <vt:lpstr>CRUD Operations  with referenced Entities</vt:lpstr>
      <vt:lpstr>JPQL Object-Oriented Queries</vt:lpstr>
      <vt:lpstr>JPQL Object-Oriented Queries</vt:lpstr>
      <vt:lpstr>JPQL Object-Oriented Queries</vt:lpstr>
      <vt:lpstr>Pitfalls and Best Practices Managed and detached Entities</vt:lpstr>
      <vt:lpstr>Pitfalls and Best Practices Managed and detached Entities</vt:lpstr>
      <vt:lpstr>Pitfalls and Best Practices Managed and detached Entities</vt:lpstr>
      <vt:lpstr>Pitfalls and Best Practices Cached Entity Collections</vt:lpstr>
      <vt:lpstr>Pitfalls and Best Practices Cached Entity Collections</vt:lpstr>
      <vt:lpstr>Pitfalls and Best Practices Cached Entity Collections</vt:lpstr>
      <vt:lpstr>Pitfalls and Best Practices Multiple Persistence Units</vt:lpstr>
      <vt:lpstr>Pitfalls and Best Practices Multithread Environment</vt:lpstr>
      <vt:lpstr>Pitfalls and Best Practices Tips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 Roland HSLU I</dc:creator>
  <cp:lastModifiedBy>Christen Roland HSLU T&amp;A</cp:lastModifiedBy>
  <cp:revision>87</cp:revision>
  <dcterms:created xsi:type="dcterms:W3CDTF">2005-07-04T14:10:49Z</dcterms:created>
  <dcterms:modified xsi:type="dcterms:W3CDTF">2016-03-17T22:17:10Z</dcterms:modified>
</cp:coreProperties>
</file>